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5"/>
  </p:notesMasterIdLst>
  <p:handoutMasterIdLst>
    <p:handoutMasterId r:id="rId36"/>
  </p:handoutMasterIdLst>
  <p:sldIdLst>
    <p:sldId id="1779" r:id="rId7"/>
    <p:sldId id="1932" r:id="rId8"/>
    <p:sldId id="1934" r:id="rId9"/>
    <p:sldId id="1931" r:id="rId10"/>
    <p:sldId id="1919" r:id="rId11"/>
    <p:sldId id="1920" r:id="rId12"/>
    <p:sldId id="1939" r:id="rId13"/>
    <p:sldId id="1940" r:id="rId14"/>
    <p:sldId id="1916" r:id="rId15"/>
    <p:sldId id="1941" r:id="rId16"/>
    <p:sldId id="1942" r:id="rId17"/>
    <p:sldId id="1943" r:id="rId18"/>
    <p:sldId id="1929" r:id="rId19"/>
    <p:sldId id="1917" r:id="rId20"/>
    <p:sldId id="1946" r:id="rId21"/>
    <p:sldId id="1950" r:id="rId22"/>
    <p:sldId id="1947" r:id="rId23"/>
    <p:sldId id="1948" r:id="rId24"/>
    <p:sldId id="1951" r:id="rId25"/>
    <p:sldId id="1930" r:id="rId26"/>
    <p:sldId id="1918" r:id="rId27"/>
    <p:sldId id="1952" r:id="rId28"/>
    <p:sldId id="1954" r:id="rId29"/>
    <p:sldId id="1955" r:id="rId30"/>
    <p:sldId id="1956" r:id="rId31"/>
    <p:sldId id="1957" r:id="rId32"/>
    <p:sldId id="1838" r:id="rId33"/>
    <p:sldId id="680" r:id="rId34"/>
  </p:sldIdLst>
  <p:sldSz cx="12196763" cy="6858000"/>
  <p:notesSz cx="6805613" cy="9939338"/>
  <p:custDataLst>
    <p:tags r:id="rId37"/>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a:srgbClr val="374154"/>
    <a:srgbClr val="91D150"/>
    <a:srgbClr val="00FA00"/>
    <a:srgbClr val="59595A"/>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60" autoAdjust="0"/>
    <p:restoredTop sz="96291" autoAdjust="0"/>
  </p:normalViewPr>
  <p:slideViewPr>
    <p:cSldViewPr showGuides="1">
      <p:cViewPr varScale="1">
        <p:scale>
          <a:sx n="117" d="100"/>
          <a:sy n="117" d="100"/>
        </p:scale>
        <p:origin x="200" y="29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viewProps" Target="viewProps.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notesMaster" Target="notesMasters/notesMaster1.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2023/4/15</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28</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28</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32F1867-BB8A-4046-989E-41A7E6FC865B}"/>
              </a:ext>
            </a:extLst>
          </p:cNvPr>
          <p:cNvSpPr txBox="1">
            <a:spLocks/>
          </p:cNvSpPr>
          <p:nvPr userDrawn="1"/>
        </p:nvSpPr>
        <p:spPr>
          <a:xfrm>
            <a:off x="337741" y="1772816"/>
            <a:ext cx="8136904"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大标题 </a:t>
            </a:r>
            <a:r>
              <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Title</a:t>
            </a:r>
          </a:p>
        </p:txBody>
      </p:sp>
      <p:pic>
        <p:nvPicPr>
          <p:cNvPr id="8" name="图片 7">
            <a:extLst>
              <a:ext uri="{FF2B5EF4-FFF2-40B4-BE49-F238E27FC236}">
                <a16:creationId xmlns:a16="http://schemas.microsoft.com/office/drawing/2014/main" id="{5F214FDC-6B87-214E-A881-A1F197F5DB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0C0A5B-2417-944A-B7DA-94A14F8A67C8}"/>
              </a:ext>
            </a:extLst>
          </p:cNvPr>
          <p:cNvSpPr>
            <a:spLocks noGrp="1"/>
          </p:cNvSpPr>
          <p:nvPr>
            <p:ph type="ctrTitle"/>
          </p:nvPr>
        </p:nvSpPr>
        <p:spPr>
          <a:xfrm>
            <a:off x="320965" y="693428"/>
            <a:ext cx="3141050" cy="953563"/>
          </a:xfrm>
          <a:prstGeom prst="rect">
            <a:avLst/>
          </a:prstGeom>
          <a:noFill/>
        </p:spPr>
        <p:txBody>
          <a:bodyPr anchor="ctr">
            <a:noAutofit/>
          </a:bodyPr>
          <a:lstStyle>
            <a:lvl1pPr>
              <a:defRPr>
                <a:latin typeface="Futura Medium" panose="020B0602020204020303" pitchFamily="34" charset="-79"/>
                <a:cs typeface="Futura Medium" panose="020B0602020204020303" pitchFamily="34" charset="-79"/>
              </a:defRPr>
            </a:lvl1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5" name="矩形 4">
            <a:extLst>
              <a:ext uri="{FF2B5EF4-FFF2-40B4-BE49-F238E27FC236}">
                <a16:creationId xmlns:a16="http://schemas.microsoft.com/office/drawing/2014/main" id="{4EA13F79-51F3-5A46-B2C2-0E8B70C77920}"/>
              </a:ext>
            </a:extLst>
          </p:cNvPr>
          <p:cNvSpPr/>
          <p:nvPr userDrawn="1"/>
        </p:nvSpPr>
        <p:spPr>
          <a:xfrm>
            <a:off x="3290069" y="939106"/>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
        <p:nvSpPr>
          <p:cNvPr id="6" name="副标题 2">
            <a:extLst>
              <a:ext uri="{FF2B5EF4-FFF2-40B4-BE49-F238E27FC236}">
                <a16:creationId xmlns:a16="http://schemas.microsoft.com/office/drawing/2014/main" id="{93344263-84EF-AE42-95A4-A0688E4F3A22}"/>
              </a:ext>
            </a:extLst>
          </p:cNvPr>
          <p:cNvSpPr>
            <a:spLocks noGrp="1"/>
          </p:cNvSpPr>
          <p:nvPr>
            <p:ph type="subTitle" idx="1" hasCustomPrompt="1"/>
          </p:nvPr>
        </p:nvSpPr>
        <p:spPr>
          <a:xfrm>
            <a:off x="1345853" y="3896673"/>
            <a:ext cx="2116161" cy="720081"/>
          </a:xfrm>
          <a:prstGeom prst="rect">
            <a:avLst/>
          </a:prstGeom>
        </p:spPr>
        <p:txBody>
          <a:bodyPr anchor="ctr"/>
          <a:lstStyle>
            <a:lvl1pPr marL="0" indent="0">
              <a:buNone/>
              <a:defRPr/>
            </a:lvl1pP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0FC5C961-C360-9F43-A308-C9DB7AC7D5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679570"/>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18316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645496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hasCustomPrompt="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4" Type="http://schemas.openxmlformats.org/officeDocument/2006/relationships/slideLayout" Target="../slideLayouts/slideLayout6.xml"/><Relationship Id="rId9" Type="http://schemas.openxmlformats.org/officeDocument/2006/relationships/hyperlink" Target="http://www.hiascend.com/"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1.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6.xml"/><Relationship Id="rId1" Type="http://schemas.openxmlformats.org/officeDocument/2006/relationships/slideLayout" Target="../slideLayouts/slideLayout12.xml"/><Relationship Id="rId6" Type="http://schemas.openxmlformats.org/officeDocument/2006/relationships/hyperlink" Target="http://www.hiascend.com/" TargetMode="External"/><Relationship Id="rId5" Type="http://schemas.openxmlformats.org/officeDocument/2006/relationships/image" Target="../media/image8.png"/><Relationship Id="rId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20" r:id="rId3"/>
    <p:sldLayoutId id="2147483904" r:id="rId4"/>
    <p:sldLayoutId id="2147483921" r:id="rId5"/>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441131"/>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496852"/>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000"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000"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9"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000"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000"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8" Type="http://schemas.openxmlformats.org/officeDocument/2006/relationships/hyperlink" Target="https://resources.nvidia.com/en-us-tensor-core" TargetMode="External"/><Relationship Id="rId13" Type="http://schemas.openxmlformats.org/officeDocument/2006/relationships/hyperlink" Target="https://github.com/g-truc/sdk/blob/master/documentation/hardware/nvidia/2012%20-%20Kepler/NVIDIA-Kepler-GK110-Architecture-Whitepaper.pdf" TargetMode="External"/><Relationship Id="rId3" Type="http://schemas.openxmlformats.org/officeDocument/2006/relationships/hyperlink" Target="https://blog.csdn.net/daijingxin/article/details/115042353" TargetMode="External"/><Relationship Id="rId7" Type="http://schemas.openxmlformats.org/officeDocument/2006/relationships/hyperlink" Target="https://images.nvidia.com/aem-dam/en-zz/Solutions/design-visualization/technologies/turing-architecture/NVIDIA-Turing-Architecture-Whitepaper.pdf" TargetMode="External"/><Relationship Id="rId12" Type="http://schemas.openxmlformats.org/officeDocument/2006/relationships/hyperlink" Target="https://www.nvidia.com/content/dam/en-zz/Solutions/Data-Center/tesla-product-literature/NVIDIA-Kepler-GK110-GK210-Architecture-Whitepaper.pdf" TargetMode="External"/><Relationship Id="rId2" Type="http://schemas.openxmlformats.org/officeDocument/2006/relationships/hyperlink" Target="https://zhuanlan.zhihu.com/p/413145211" TargetMode="External"/><Relationship Id="rId1" Type="http://schemas.openxmlformats.org/officeDocument/2006/relationships/slideLayout" Target="../slideLayouts/slideLayout5.xml"/><Relationship Id="rId6" Type="http://schemas.openxmlformats.org/officeDocument/2006/relationships/hyperlink" Target="https://www.nvidia.com/en-us/data-center/resources/pascal-architecture-whitepaper/" TargetMode="External"/><Relationship Id="rId11" Type="http://schemas.openxmlformats.org/officeDocument/2006/relationships/hyperlink" Target="https://developer.nvidia.com/maxwell-compute-architecture" TargetMode="External"/><Relationship Id="rId5" Type="http://schemas.openxmlformats.org/officeDocument/2006/relationships/hyperlink" Target="https://www.bilibili.com/video/BV1cB4y1Q75r" TargetMode="External"/><Relationship Id="rId10" Type="http://schemas.openxmlformats.org/officeDocument/2006/relationships/hyperlink" Target="https://www.microway.com/download/whitepaper/NVIDIA_Maxwell_GM204_Architecture_Whitepaper.pdf" TargetMode="External"/><Relationship Id="rId4" Type="http://schemas.openxmlformats.org/officeDocument/2006/relationships/hyperlink" Target="https://zhuanlan.zhihu.com/p/258196004?utm_id=0" TargetMode="External"/><Relationship Id="rId9" Type="http://schemas.openxmlformats.org/officeDocument/2006/relationships/hyperlink" Target="https://www.hpctech.co.jp/catalog/gtc22-whitepaper-hopper_v1.01.pdf" TargetMode="External"/><Relationship Id="rId14" Type="http://schemas.openxmlformats.org/officeDocument/2006/relationships/hyperlink" Target="https://www.dell.com/learn/aw/en/awbsdt1/shared-content~data-sheets~en/documents~nvidia-fermi-compute-architecture-whitepaper-en.pdf"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a:extLst>
              <a:ext uri="{FF2B5EF4-FFF2-40B4-BE49-F238E27FC236}">
                <a16:creationId xmlns:a16="http://schemas.microsoft.com/office/drawing/2014/main" id="{CFF1FABF-8BDE-C54A-A9C6-18A81E72C433}"/>
              </a:ext>
            </a:extLst>
          </p:cNvPr>
          <p:cNvSpPr>
            <a:spLocks noGrp="1"/>
          </p:cNvSpPr>
          <p:nvPr>
            <p:ph type="subTitle" idx="4294967295"/>
          </p:nvPr>
        </p:nvSpPr>
        <p:spPr>
          <a:xfrm>
            <a:off x="1345853" y="3896673"/>
            <a:ext cx="2232248" cy="720081"/>
          </a:xfrm>
          <a:prstGeom prst="rect">
            <a:avLst/>
          </a:prstGeom>
        </p:spPr>
        <p:txBody>
          <a:bodyPr anchor="ctr"/>
          <a:lstStyle/>
          <a:p>
            <a:pPr marL="0" indent="0">
              <a:lnSpc>
                <a:spcPct val="100000"/>
              </a:lnSpc>
              <a:buNone/>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291635" y="1772816"/>
            <a:ext cx="1163939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marL="9525" lvl="1"/>
            <a:r>
              <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Volta-Hopper</a:t>
            </a:r>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 架构</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
        <p:nvSpPr>
          <p:cNvPr id="9" name="标题 1">
            <a:extLst>
              <a:ext uri="{FF2B5EF4-FFF2-40B4-BE49-F238E27FC236}">
                <a16:creationId xmlns:a16="http://schemas.microsoft.com/office/drawing/2014/main" id="{16D9E6A1-AF76-4248-8AFC-D1158DBA2D44}"/>
              </a:ext>
            </a:extLst>
          </p:cNvPr>
          <p:cNvSpPr>
            <a:spLocks noGrp="1"/>
          </p:cNvSpPr>
          <p:nvPr>
            <p:ph type="ctrTitle"/>
          </p:nvPr>
        </p:nvSpPr>
        <p:spPr>
          <a:xfrm>
            <a:off x="320965" y="693428"/>
            <a:ext cx="3141050" cy="953563"/>
          </a:xfrm>
          <a:prstGeom prst="rect">
            <a:avLst/>
          </a:prstGeo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10" name="矩形 9">
            <a:extLst>
              <a:ext uri="{FF2B5EF4-FFF2-40B4-BE49-F238E27FC236}">
                <a16:creationId xmlns:a16="http://schemas.microsoft.com/office/drawing/2014/main" id="{92D1A350-318B-434B-AA3C-635567F9E4A6}"/>
              </a:ext>
            </a:extLst>
          </p:cNvPr>
          <p:cNvSpPr/>
          <p:nvPr/>
        </p:nvSpPr>
        <p:spPr>
          <a:xfrm>
            <a:off x="3290069" y="939106"/>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D1A21B9-1DA9-7F41-8424-8F7CFCF9A678}"/>
              </a:ext>
            </a:extLst>
          </p:cNvPr>
          <p:cNvSpPr>
            <a:spLocks noGrp="1"/>
          </p:cNvSpPr>
          <p:nvPr>
            <p:ph type="title"/>
          </p:nvPr>
        </p:nvSpPr>
        <p:spPr/>
        <p:txBody>
          <a:bodyPr/>
          <a:lstStyle/>
          <a:p>
            <a:r>
              <a:rPr lang="en-US" altLang="zh-CN" dirty="0"/>
              <a:t>Turing</a:t>
            </a:r>
            <a:r>
              <a:rPr lang="zh-CN" altLang="en-US" dirty="0"/>
              <a:t> 图灵架构</a:t>
            </a:r>
          </a:p>
        </p:txBody>
      </p:sp>
      <p:sp>
        <p:nvSpPr>
          <p:cNvPr id="7" name="内容占位符 6">
            <a:extLst>
              <a:ext uri="{FF2B5EF4-FFF2-40B4-BE49-F238E27FC236}">
                <a16:creationId xmlns:a16="http://schemas.microsoft.com/office/drawing/2014/main" id="{44FAAC1E-5D36-6E4F-9B5B-2FEA45EF6898}"/>
              </a:ext>
            </a:extLst>
          </p:cNvPr>
          <p:cNvSpPr>
            <a:spLocks noGrp="1"/>
          </p:cNvSpPr>
          <p:nvPr>
            <p:ph sz="half" idx="1"/>
          </p:nvPr>
        </p:nvSpPr>
        <p:spPr>
          <a:xfrm>
            <a:off x="623636" y="1412776"/>
            <a:ext cx="6482857" cy="4608512"/>
          </a:xfrm>
        </p:spPr>
        <p:txBody>
          <a:bodyPr/>
          <a:lstStyle/>
          <a:p>
            <a:pPr marL="457200" indent="-457200">
              <a:buFont typeface="+mj-lt"/>
              <a:buAutoNum type="arabicPeriod"/>
            </a:pPr>
            <a:r>
              <a:rPr lang="zh-CN" altLang="en-US" dirty="0"/>
              <a:t>随着深度学习模型的量化部署也渐渐成熟，</a:t>
            </a:r>
            <a:r>
              <a:rPr lang="en-US" altLang="zh-CN" dirty="0"/>
              <a:t>Turing</a:t>
            </a:r>
            <a:r>
              <a:rPr lang="zh-CN" altLang="en-US" dirty="0"/>
              <a:t> 架构中的 </a:t>
            </a:r>
            <a:r>
              <a:rPr lang="en-US" altLang="zh-CN" dirty="0"/>
              <a:t>Tensor Core</a:t>
            </a:r>
            <a:r>
              <a:rPr lang="zh-CN" altLang="en-US" dirty="0"/>
              <a:t> 增加了对 </a:t>
            </a:r>
            <a:r>
              <a:rPr lang="en-US" altLang="zh-CN" dirty="0"/>
              <a:t>INT8/INT4/Binary</a:t>
            </a:r>
            <a:r>
              <a:rPr lang="zh-CN" altLang="en-US" dirty="0"/>
              <a:t>的支持，为加速 </a:t>
            </a:r>
            <a:r>
              <a:rPr lang="en-US" altLang="zh-CN" dirty="0"/>
              <a:t>deep learning</a:t>
            </a:r>
            <a:r>
              <a:rPr lang="zh-CN" altLang="en-US" dirty="0"/>
              <a:t> 的 </a:t>
            </a:r>
            <a:r>
              <a:rPr lang="en-US" altLang="zh-CN" dirty="0"/>
              <a:t>inference</a:t>
            </a:r>
            <a:r>
              <a:rPr lang="zh-CN" altLang="en-US" dirty="0"/>
              <a:t>。</a:t>
            </a:r>
            <a:endParaRPr lang="en-US" altLang="zh-CN" dirty="0"/>
          </a:p>
          <a:p>
            <a:pPr marL="457200" indent="-457200">
              <a:buFont typeface="+mj-lt"/>
              <a:buAutoNum type="arabicPeriod"/>
            </a:pPr>
            <a:r>
              <a:rPr lang="en-US" altLang="zh-CN" dirty="0"/>
              <a:t>RT Core</a:t>
            </a:r>
            <a:r>
              <a:rPr lang="zh-CN" altLang="en-US" dirty="0"/>
              <a:t> </a:t>
            </a:r>
            <a:r>
              <a:rPr lang="en-US" altLang="zh-CN" dirty="0"/>
              <a:t>(Ray Tracing Core)</a:t>
            </a:r>
            <a:r>
              <a:rPr lang="zh-CN" altLang="en-US" dirty="0"/>
              <a:t>，主要用来做三角形与光线的求交，并通过</a:t>
            </a:r>
            <a:r>
              <a:rPr lang="en-US" altLang="zh-CN" dirty="0"/>
              <a:t>BVH</a:t>
            </a:r>
            <a:r>
              <a:rPr lang="zh-CN" altLang="en-US" dirty="0"/>
              <a:t>结构加速三角形的遍历。由于布置在</a:t>
            </a:r>
            <a:r>
              <a:rPr lang="en-US" altLang="zh-CN" dirty="0"/>
              <a:t>block</a:t>
            </a:r>
            <a:r>
              <a:rPr lang="zh-CN" altLang="en-US" dirty="0"/>
              <a:t>之外，相对于普通</a:t>
            </a:r>
            <a:r>
              <a:rPr lang="en-US" altLang="zh-CN" dirty="0"/>
              <a:t>ALU</a:t>
            </a:r>
            <a:r>
              <a:rPr lang="zh-CN" altLang="en-US" dirty="0"/>
              <a:t>计算来说是异步。里面分成两个部分，一部分检测碰撞盒来剔除面片，另一部分做真正的相交测试。</a:t>
            </a:r>
            <a:br>
              <a:rPr lang="zh-CN" altLang="en-US" dirty="0"/>
            </a:br>
            <a:endParaRPr lang="en-US" altLang="zh-CN" dirty="0"/>
          </a:p>
          <a:p>
            <a:pPr marL="457200" indent="-457200">
              <a:buFont typeface="+mj-lt"/>
              <a:buAutoNum type="arabicPeriod"/>
            </a:pPr>
            <a:endParaRPr lang="zh-CN" altLang="en-US" dirty="0"/>
          </a:p>
        </p:txBody>
      </p:sp>
      <p:pic>
        <p:nvPicPr>
          <p:cNvPr id="8" name="图片 7">
            <a:extLst>
              <a:ext uri="{FF2B5EF4-FFF2-40B4-BE49-F238E27FC236}">
                <a16:creationId xmlns:a16="http://schemas.microsoft.com/office/drawing/2014/main" id="{5BAB0175-A3C2-294E-B54B-BEC80157C9E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26573" y="1160748"/>
            <a:ext cx="3051180" cy="5112568"/>
          </a:xfrm>
          <a:prstGeom prst="rect">
            <a:avLst/>
          </a:prstGeom>
        </p:spPr>
      </p:pic>
    </p:spTree>
    <p:extLst>
      <p:ext uri="{BB962C8B-B14F-4D97-AF65-F5344CB8AC3E}">
        <p14:creationId xmlns:p14="http://schemas.microsoft.com/office/powerpoint/2010/main" val="2211798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59F26B9-FC1D-7F41-98C9-BEC98C236A0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42397" y="1218051"/>
            <a:ext cx="4896544" cy="5211381"/>
          </a:xfrm>
          <a:prstGeom prst="rect">
            <a:avLst/>
          </a:prstGeom>
        </p:spPr>
      </p:pic>
      <p:sp>
        <p:nvSpPr>
          <p:cNvPr id="8" name="标题 5">
            <a:extLst>
              <a:ext uri="{FF2B5EF4-FFF2-40B4-BE49-F238E27FC236}">
                <a16:creationId xmlns:a16="http://schemas.microsoft.com/office/drawing/2014/main" id="{E59ED03F-2581-B943-9A54-C42BA13DA24C}"/>
              </a:ext>
            </a:extLst>
          </p:cNvPr>
          <p:cNvSpPr>
            <a:spLocks noGrp="1"/>
          </p:cNvSpPr>
          <p:nvPr>
            <p:ph type="title"/>
          </p:nvPr>
        </p:nvSpPr>
        <p:spPr>
          <a:xfrm>
            <a:off x="623635" y="679570"/>
            <a:ext cx="10963473" cy="589190"/>
          </a:xfrm>
        </p:spPr>
        <p:txBody>
          <a:bodyPr/>
          <a:lstStyle/>
          <a:p>
            <a:r>
              <a:rPr lang="en-US" altLang="zh-CN" dirty="0"/>
              <a:t>Turing</a:t>
            </a:r>
            <a:r>
              <a:rPr lang="zh-CN" altLang="en-US" dirty="0"/>
              <a:t> 图灵架构</a:t>
            </a:r>
          </a:p>
        </p:txBody>
      </p:sp>
      <p:pic>
        <p:nvPicPr>
          <p:cNvPr id="9" name="图片 8">
            <a:extLst>
              <a:ext uri="{FF2B5EF4-FFF2-40B4-BE49-F238E27FC236}">
                <a16:creationId xmlns:a16="http://schemas.microsoft.com/office/drawing/2014/main" id="{60F957EC-2C2C-2649-9E29-B8E9AD331FE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85529" y="1294688"/>
            <a:ext cx="4667147" cy="5134744"/>
          </a:xfrm>
          <a:prstGeom prst="rect">
            <a:avLst/>
          </a:prstGeom>
        </p:spPr>
      </p:pic>
    </p:spTree>
    <p:extLst>
      <p:ext uri="{BB962C8B-B14F-4D97-AF65-F5344CB8AC3E}">
        <p14:creationId xmlns:p14="http://schemas.microsoft.com/office/powerpoint/2010/main" val="844599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8497F5-6C1B-1046-88CB-63827A9FB177}"/>
              </a:ext>
            </a:extLst>
          </p:cNvPr>
          <p:cNvSpPr>
            <a:spLocks noGrp="1"/>
          </p:cNvSpPr>
          <p:nvPr>
            <p:ph type="title"/>
          </p:nvPr>
        </p:nvSpPr>
        <p:spPr/>
        <p:txBody>
          <a:bodyPr/>
          <a:lstStyle/>
          <a:p>
            <a:r>
              <a:rPr lang="en-US" altLang="zh-CN" dirty="0"/>
              <a:t>Turing</a:t>
            </a:r>
            <a:r>
              <a:rPr lang="zh-CN" altLang="en-US" dirty="0"/>
              <a:t> 图灵架构</a:t>
            </a:r>
            <a:endParaRPr kumimoji="1" lang="zh-CN" altLang="en-US" dirty="0"/>
          </a:p>
        </p:txBody>
      </p:sp>
      <p:pic>
        <p:nvPicPr>
          <p:cNvPr id="5" name="图片 4">
            <a:extLst>
              <a:ext uri="{FF2B5EF4-FFF2-40B4-BE49-F238E27FC236}">
                <a16:creationId xmlns:a16="http://schemas.microsoft.com/office/drawing/2014/main" id="{FA230BD7-AB6D-3D46-9E27-34DC83D90FF2}"/>
              </a:ext>
            </a:extLst>
          </p:cNvPr>
          <p:cNvPicPr>
            <a:picLocks noChangeAspect="1"/>
          </p:cNvPicPr>
          <p:nvPr/>
        </p:nvPicPr>
        <p:blipFill>
          <a:blip r:embed="rId2"/>
          <a:stretch>
            <a:fillRect/>
          </a:stretch>
        </p:blipFill>
        <p:spPr>
          <a:xfrm>
            <a:off x="1849909" y="1772816"/>
            <a:ext cx="8001000" cy="3606800"/>
          </a:xfrm>
          <a:prstGeom prst="rect">
            <a:avLst/>
          </a:prstGeom>
        </p:spPr>
      </p:pic>
    </p:spTree>
    <p:extLst>
      <p:ext uri="{BB962C8B-B14F-4D97-AF65-F5344CB8AC3E}">
        <p14:creationId xmlns:p14="http://schemas.microsoft.com/office/powerpoint/2010/main" val="3081654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Ampere</a:t>
            </a:r>
            <a:r>
              <a:rPr kumimoji="1" lang="zh-CN" altLang="en-US" sz="9600" b="1" dirty="0">
                <a:solidFill>
                  <a:srgbClr val="91D150"/>
                </a:solidFill>
                <a:latin typeface="Futura Medium" panose="020B0602020204020303" pitchFamily="34" charset="-79"/>
                <a:cs typeface="Futura Medium" panose="020B0602020204020303" pitchFamily="34" charset="-79"/>
              </a:rPr>
              <a:t> 架构</a:t>
            </a:r>
          </a:p>
        </p:txBody>
      </p:sp>
    </p:spTree>
    <p:extLst>
      <p:ext uri="{BB962C8B-B14F-4D97-AF65-F5344CB8AC3E}">
        <p14:creationId xmlns:p14="http://schemas.microsoft.com/office/powerpoint/2010/main" val="1321128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3B6B6FB-4B63-E94B-B65A-3A5FB2A6B75F}"/>
              </a:ext>
            </a:extLst>
          </p:cNvPr>
          <p:cNvSpPr>
            <a:spLocks noGrp="1"/>
          </p:cNvSpPr>
          <p:nvPr>
            <p:ph type="title"/>
          </p:nvPr>
        </p:nvSpPr>
        <p:spPr/>
        <p:txBody>
          <a:bodyPr/>
          <a:lstStyle/>
          <a:p>
            <a:r>
              <a:rPr lang="en-US" altLang="zh-CN" dirty="0"/>
              <a:t>Ampere</a:t>
            </a:r>
            <a:r>
              <a:rPr lang="zh-CN" altLang="en-US" dirty="0"/>
              <a:t> 安培架构</a:t>
            </a:r>
          </a:p>
        </p:txBody>
      </p:sp>
      <p:sp>
        <p:nvSpPr>
          <p:cNvPr id="7" name="内容占位符 6">
            <a:extLst>
              <a:ext uri="{FF2B5EF4-FFF2-40B4-BE49-F238E27FC236}">
                <a16:creationId xmlns:a16="http://schemas.microsoft.com/office/drawing/2014/main" id="{9EF360D4-48BF-6F4D-BF0D-AA451D81CA44}"/>
              </a:ext>
            </a:extLst>
          </p:cNvPr>
          <p:cNvSpPr>
            <a:spLocks noGrp="1"/>
          </p:cNvSpPr>
          <p:nvPr>
            <p:ph sz="half" idx="1"/>
          </p:nvPr>
        </p:nvSpPr>
        <p:spPr/>
        <p:txBody>
          <a:bodyPr/>
          <a:lstStyle/>
          <a:p>
            <a:pPr marL="342900" indent="-342900">
              <a:buFont typeface="+mj-lt"/>
              <a:buAutoNum type="arabicPeriod"/>
            </a:pPr>
            <a:r>
              <a:rPr lang="en-US" altLang="zh-CN" sz="1800" dirty="0"/>
              <a:t>NVIDIA Ampere</a:t>
            </a:r>
            <a:r>
              <a:rPr lang="zh-CN" altLang="en-US" sz="1800" dirty="0"/>
              <a:t>架构：超过</a:t>
            </a:r>
            <a:r>
              <a:rPr lang="en-US" altLang="zh-CN" sz="1800" dirty="0"/>
              <a:t>540</a:t>
            </a:r>
            <a:r>
              <a:rPr lang="zh-CN" altLang="en-US" sz="1800" dirty="0"/>
              <a:t>亿个晶体管，使其成为世界上最大的</a:t>
            </a:r>
            <a:r>
              <a:rPr lang="en-US" altLang="zh-CN" sz="1800" dirty="0"/>
              <a:t>7</a:t>
            </a:r>
            <a:r>
              <a:rPr lang="zh-CN" altLang="en-US" sz="1800" dirty="0"/>
              <a:t>纳米处理器；</a:t>
            </a:r>
          </a:p>
          <a:p>
            <a:pPr marL="342900" indent="-342900">
              <a:buFont typeface="+mj-lt"/>
              <a:buAutoNum type="arabicPeriod"/>
            </a:pPr>
            <a:r>
              <a:rPr lang="en-US" altLang="zh-CN" sz="1800" dirty="0"/>
              <a:t>Tensor Core3.0</a:t>
            </a:r>
            <a:r>
              <a:rPr lang="zh-CN" altLang="en-US" sz="1800" dirty="0"/>
              <a:t>： 新增 </a:t>
            </a:r>
            <a:r>
              <a:rPr lang="en-US" altLang="zh-CN" sz="1800" dirty="0"/>
              <a:t>TF32</a:t>
            </a:r>
            <a:r>
              <a:rPr lang="zh-CN" altLang="en-US" sz="1800" dirty="0"/>
              <a:t> 包括针对</a:t>
            </a:r>
            <a:r>
              <a:rPr lang="en-US" altLang="zh-CN" sz="1800" dirty="0"/>
              <a:t>AI</a:t>
            </a:r>
            <a:r>
              <a:rPr lang="zh-CN" altLang="en-US" sz="1800" dirty="0"/>
              <a:t>的扩展，可使</a:t>
            </a:r>
            <a:r>
              <a:rPr lang="en-US" altLang="zh-CN" sz="1800" dirty="0"/>
              <a:t>FP32</a:t>
            </a:r>
            <a:r>
              <a:rPr lang="zh-CN" altLang="en-US" sz="1800" dirty="0"/>
              <a:t>精度的</a:t>
            </a:r>
            <a:r>
              <a:rPr lang="en-US" altLang="zh-CN" sz="1800" dirty="0"/>
              <a:t>AI</a:t>
            </a:r>
            <a:r>
              <a:rPr lang="zh-CN" altLang="en-US" sz="1800" dirty="0"/>
              <a:t>性能提高</a:t>
            </a:r>
            <a:r>
              <a:rPr lang="en-US" altLang="zh-CN" sz="1800" dirty="0"/>
              <a:t>20</a:t>
            </a:r>
            <a:r>
              <a:rPr lang="zh-CN" altLang="en-US" sz="1800" dirty="0"/>
              <a:t>倍；</a:t>
            </a:r>
          </a:p>
          <a:p>
            <a:pPr marL="342900" indent="-342900">
              <a:buFont typeface="+mj-lt"/>
              <a:buAutoNum type="arabicPeriod"/>
            </a:pPr>
            <a:r>
              <a:rPr lang="en-US" altLang="zh-CN" sz="1800" dirty="0"/>
              <a:t>Multi-Instance</a:t>
            </a:r>
            <a:r>
              <a:rPr lang="zh-CN" altLang="en-US" sz="1800" dirty="0"/>
              <a:t> </a:t>
            </a:r>
            <a:r>
              <a:rPr lang="en-US" altLang="zh-CN" sz="1800" dirty="0"/>
              <a:t>GPU</a:t>
            </a:r>
            <a:r>
              <a:rPr lang="zh-CN" altLang="en-US" sz="1800" dirty="0"/>
              <a:t>：多实例</a:t>
            </a:r>
            <a:r>
              <a:rPr lang="en-US" altLang="zh-CN" sz="1800" dirty="0"/>
              <a:t>GPU</a:t>
            </a:r>
            <a:r>
              <a:rPr lang="zh-CN" altLang="en-US" sz="1800" dirty="0"/>
              <a:t>，将单个</a:t>
            </a:r>
            <a:r>
              <a:rPr lang="en-US" altLang="zh-CN" sz="1800" dirty="0"/>
              <a:t>A100GPU</a:t>
            </a:r>
            <a:r>
              <a:rPr lang="zh-CN" altLang="en-US" sz="1800" dirty="0"/>
              <a:t>划分为多达七个独立</a:t>
            </a:r>
            <a:r>
              <a:rPr lang="en-US" altLang="zh-CN" sz="1800" dirty="0"/>
              <a:t>GPU</a:t>
            </a:r>
            <a:r>
              <a:rPr lang="zh-CN" altLang="en-US" sz="1800" dirty="0"/>
              <a:t>，为不同任务提供不同算力；</a:t>
            </a:r>
            <a:endParaRPr lang="en-US" altLang="zh-CN" sz="1800" dirty="0"/>
          </a:p>
          <a:p>
            <a:pPr marL="342900" indent="-342900">
              <a:buFont typeface="+mj-lt"/>
              <a:buAutoNum type="arabicPeriod"/>
            </a:pPr>
            <a:r>
              <a:rPr lang="en-US" altLang="zh-CN" sz="1800" dirty="0"/>
              <a:t>NVIDIA NVLink2.0</a:t>
            </a:r>
            <a:r>
              <a:rPr lang="zh-CN" altLang="en-US" sz="1800" dirty="0"/>
              <a:t>：</a:t>
            </a:r>
            <a:r>
              <a:rPr lang="en-US" altLang="zh-CN" sz="1800" dirty="0"/>
              <a:t>GPU</a:t>
            </a:r>
            <a:r>
              <a:rPr lang="zh-CN" altLang="en-US" sz="1800" dirty="0"/>
              <a:t>间高速连接速度加倍，可在服务器中提供有效的性能扩展；</a:t>
            </a:r>
          </a:p>
          <a:p>
            <a:pPr marL="342900" indent="-342900">
              <a:buFont typeface="+mj-lt"/>
              <a:buAutoNum type="arabicPeriod"/>
            </a:pPr>
            <a:r>
              <a:rPr lang="zh-CN" altLang="en-US" sz="1800" dirty="0"/>
              <a:t>结构稀疏性：利用了 </a:t>
            </a:r>
            <a:r>
              <a:rPr lang="en-US" altLang="zh-CN" sz="1800" dirty="0"/>
              <a:t>AI</a:t>
            </a:r>
            <a:r>
              <a:rPr lang="zh-CN" altLang="en-US" sz="1800" dirty="0"/>
              <a:t> 数学固有的稀疏特性来使性能提高一倍。</a:t>
            </a:r>
          </a:p>
          <a:p>
            <a:pPr marL="342900" indent="-342900">
              <a:buFont typeface="+mj-lt"/>
              <a:buAutoNum type="arabicPeriod"/>
            </a:pPr>
            <a:endParaRPr lang="zh-CN" altLang="en-US" sz="1800" dirty="0"/>
          </a:p>
          <a:p>
            <a:pPr marL="342900" indent="-342900">
              <a:buFont typeface="+mj-lt"/>
              <a:buAutoNum type="arabicPeriod"/>
            </a:pPr>
            <a:r>
              <a:rPr lang="en-US" altLang="zh-CN" sz="1800" dirty="0"/>
              <a:t>————————————————</a:t>
            </a:r>
          </a:p>
          <a:p>
            <a:pPr marL="342900" indent="-342900">
              <a:buFont typeface="+mj-lt"/>
              <a:buAutoNum type="arabicPeriod"/>
            </a:pPr>
            <a:endParaRPr lang="en-US" altLang="zh-CN" sz="1800" dirty="0"/>
          </a:p>
        </p:txBody>
      </p:sp>
      <p:pic>
        <p:nvPicPr>
          <p:cNvPr id="2" name="图片 1">
            <a:extLst>
              <a:ext uri="{FF2B5EF4-FFF2-40B4-BE49-F238E27FC236}">
                <a16:creationId xmlns:a16="http://schemas.microsoft.com/office/drawing/2014/main" id="{6152201A-93BB-DA40-B6AB-3D38EB1E812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0509" y="3714463"/>
            <a:ext cx="11062488" cy="2783777"/>
          </a:xfrm>
          <a:prstGeom prst="rect">
            <a:avLst/>
          </a:prstGeom>
        </p:spPr>
      </p:pic>
    </p:spTree>
    <p:extLst>
      <p:ext uri="{BB962C8B-B14F-4D97-AF65-F5344CB8AC3E}">
        <p14:creationId xmlns:p14="http://schemas.microsoft.com/office/powerpoint/2010/main" val="2797822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BDFAFD-97F6-9B44-AC92-047D4EAEC8BD}"/>
              </a:ext>
            </a:extLst>
          </p:cNvPr>
          <p:cNvSpPr>
            <a:spLocks noGrp="1"/>
          </p:cNvSpPr>
          <p:nvPr>
            <p:ph type="title"/>
          </p:nvPr>
        </p:nvSpPr>
        <p:spPr/>
        <p:txBody>
          <a:bodyPr/>
          <a:lstStyle/>
          <a:p>
            <a:r>
              <a:rPr lang="en-US" altLang="zh-CN" dirty="0"/>
              <a:t>Ampere</a:t>
            </a:r>
            <a:r>
              <a:rPr lang="zh-CN" altLang="en-US" dirty="0"/>
              <a:t> 安培架构</a:t>
            </a:r>
            <a:endParaRPr kumimoji="1" lang="zh-CN" altLang="en-US" dirty="0"/>
          </a:p>
        </p:txBody>
      </p:sp>
      <p:sp>
        <p:nvSpPr>
          <p:cNvPr id="7" name="内容占位符 6">
            <a:extLst>
              <a:ext uri="{FF2B5EF4-FFF2-40B4-BE49-F238E27FC236}">
                <a16:creationId xmlns:a16="http://schemas.microsoft.com/office/drawing/2014/main" id="{751314DA-E143-E649-9B28-A20D7A56A04B}"/>
              </a:ext>
            </a:extLst>
          </p:cNvPr>
          <p:cNvSpPr>
            <a:spLocks noGrp="1"/>
          </p:cNvSpPr>
          <p:nvPr>
            <p:ph sz="half" idx="1"/>
          </p:nvPr>
        </p:nvSpPr>
        <p:spPr>
          <a:xfrm>
            <a:off x="623636" y="1556792"/>
            <a:ext cx="3098481" cy="4608512"/>
          </a:xfrm>
        </p:spPr>
        <p:txBody>
          <a:bodyPr/>
          <a:lstStyle/>
          <a:p>
            <a:r>
              <a:rPr lang="en-US" altLang="zh-CN" sz="1800" dirty="0"/>
              <a:t>NVIDIA A100</a:t>
            </a:r>
            <a:r>
              <a:rPr lang="zh-CN" altLang="en-US" sz="1800" dirty="0"/>
              <a:t>基于</a:t>
            </a:r>
            <a:r>
              <a:rPr lang="en-US" altLang="zh-CN" sz="1800" dirty="0"/>
              <a:t>7nm Ampere GA100 GPU</a:t>
            </a:r>
            <a:r>
              <a:rPr lang="zh-CN" altLang="en-US" sz="1800" dirty="0"/>
              <a:t>，具有</a:t>
            </a:r>
            <a:r>
              <a:rPr lang="en-US" altLang="zh-CN" sz="1800" dirty="0"/>
              <a:t>6912 CUDA</a:t>
            </a:r>
            <a:r>
              <a:rPr lang="zh-CN" altLang="en-US" sz="1800" dirty="0"/>
              <a:t>内核和</a:t>
            </a:r>
            <a:r>
              <a:rPr lang="en-US" altLang="zh-CN" sz="1800" dirty="0"/>
              <a:t>432 Tensor Core</a:t>
            </a:r>
            <a:r>
              <a:rPr lang="zh-CN" altLang="en-US" sz="1800" dirty="0"/>
              <a:t>，</a:t>
            </a:r>
            <a:r>
              <a:rPr lang="en-US" altLang="zh-CN" sz="1800" dirty="0"/>
              <a:t>540</a:t>
            </a:r>
            <a:r>
              <a:rPr lang="zh-CN" altLang="en-US" sz="1800" dirty="0"/>
              <a:t>亿个晶体管数，</a:t>
            </a:r>
            <a:r>
              <a:rPr lang="en-US" altLang="zh-CN" sz="1800" dirty="0"/>
              <a:t>108</a:t>
            </a:r>
            <a:r>
              <a:rPr lang="zh-CN" altLang="en-US" sz="1800" dirty="0"/>
              <a:t>个流式多处理器。采用第三代</a:t>
            </a:r>
            <a:r>
              <a:rPr lang="en-US" altLang="zh-CN" sz="1800" dirty="0"/>
              <a:t>NVLINK</a:t>
            </a:r>
            <a:r>
              <a:rPr lang="zh-CN" altLang="en-US" sz="1800" dirty="0"/>
              <a:t>，</a:t>
            </a:r>
            <a:r>
              <a:rPr lang="en-US" altLang="zh-CN" sz="1800" dirty="0"/>
              <a:t>GPU</a:t>
            </a:r>
            <a:r>
              <a:rPr lang="zh-CN" altLang="en-US" sz="1800" dirty="0"/>
              <a:t>和服务器双向带宽为</a:t>
            </a:r>
            <a:r>
              <a:rPr lang="en-US" altLang="zh-CN" sz="1800" dirty="0"/>
              <a:t>4.8 TB/s</a:t>
            </a:r>
            <a:r>
              <a:rPr lang="zh-CN" altLang="en-US" sz="1800" dirty="0"/>
              <a:t>，</a:t>
            </a:r>
            <a:r>
              <a:rPr lang="en-US" altLang="zh-CN" sz="1800" dirty="0"/>
              <a:t>GPU</a:t>
            </a:r>
            <a:r>
              <a:rPr lang="zh-CN" altLang="en-US" sz="1800" dirty="0"/>
              <a:t>间的互连速度为</a:t>
            </a:r>
            <a:r>
              <a:rPr lang="en-US" altLang="zh-CN" sz="1800" dirty="0"/>
              <a:t>600 GB/s</a:t>
            </a:r>
            <a:r>
              <a:rPr lang="zh-CN" altLang="en-US" sz="1800" dirty="0"/>
              <a:t>。另外，</a:t>
            </a:r>
            <a:r>
              <a:rPr lang="en-US" altLang="zh-CN" sz="1800" dirty="0"/>
              <a:t>Tesla A100</a:t>
            </a:r>
            <a:r>
              <a:rPr lang="zh-CN" altLang="en-US" sz="1800" dirty="0"/>
              <a:t>在</a:t>
            </a:r>
            <a:r>
              <a:rPr lang="en-US" altLang="zh-CN" sz="1800" dirty="0"/>
              <a:t>5120</a:t>
            </a:r>
            <a:r>
              <a:rPr lang="zh-CN" altLang="en-US" sz="1800" dirty="0"/>
              <a:t>条内存总线上的</a:t>
            </a:r>
            <a:r>
              <a:rPr lang="en-US" altLang="zh-CN" sz="1800" dirty="0"/>
              <a:t>HBM2</a:t>
            </a:r>
            <a:r>
              <a:rPr lang="zh-CN" altLang="en-US" sz="1800" dirty="0"/>
              <a:t>内存可达</a:t>
            </a:r>
            <a:r>
              <a:rPr lang="en-US" altLang="zh-CN" sz="1800" dirty="0"/>
              <a:t>40GB</a:t>
            </a:r>
            <a:r>
              <a:rPr lang="zh-CN" altLang="en-US" sz="1800" dirty="0"/>
              <a:t>。</a:t>
            </a:r>
          </a:p>
        </p:txBody>
      </p:sp>
      <p:pic>
        <p:nvPicPr>
          <p:cNvPr id="5" name="图片 4">
            <a:extLst>
              <a:ext uri="{FF2B5EF4-FFF2-40B4-BE49-F238E27FC236}">
                <a16:creationId xmlns:a16="http://schemas.microsoft.com/office/drawing/2014/main" id="{DEDD533E-F54F-B441-96A5-2557CA5FE42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73664" y="1556792"/>
            <a:ext cx="7993851" cy="4692375"/>
          </a:xfrm>
          <a:prstGeom prst="rect">
            <a:avLst/>
          </a:prstGeom>
        </p:spPr>
      </p:pic>
    </p:spTree>
    <p:extLst>
      <p:ext uri="{BB962C8B-B14F-4D97-AF65-F5344CB8AC3E}">
        <p14:creationId xmlns:p14="http://schemas.microsoft.com/office/powerpoint/2010/main" val="2684144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5ED040-E788-F249-B3D0-ED77FED0D171}"/>
              </a:ext>
            </a:extLst>
          </p:cNvPr>
          <p:cNvSpPr>
            <a:spLocks noGrp="1"/>
          </p:cNvSpPr>
          <p:nvPr>
            <p:ph type="title"/>
          </p:nvPr>
        </p:nvSpPr>
        <p:spPr/>
        <p:txBody>
          <a:bodyPr/>
          <a:lstStyle/>
          <a:p>
            <a:r>
              <a:rPr lang="en-US" altLang="zh-CN" dirty="0"/>
              <a:t>Ampere</a:t>
            </a:r>
            <a:r>
              <a:rPr lang="zh-CN" altLang="en-US" dirty="0"/>
              <a:t> 安培架构</a:t>
            </a:r>
            <a:endParaRPr kumimoji="1" lang="zh-CN" altLang="en-US" dirty="0"/>
          </a:p>
        </p:txBody>
      </p:sp>
      <p:sp>
        <p:nvSpPr>
          <p:cNvPr id="3" name="内容占位符 2">
            <a:extLst>
              <a:ext uri="{FF2B5EF4-FFF2-40B4-BE49-F238E27FC236}">
                <a16:creationId xmlns:a16="http://schemas.microsoft.com/office/drawing/2014/main" id="{D9904CE1-A339-8046-8E89-D663B85DDD69}"/>
              </a:ext>
            </a:extLst>
          </p:cNvPr>
          <p:cNvSpPr>
            <a:spLocks noGrp="1"/>
          </p:cNvSpPr>
          <p:nvPr>
            <p:ph sz="half" idx="1"/>
          </p:nvPr>
        </p:nvSpPr>
        <p:spPr>
          <a:xfrm>
            <a:off x="623636" y="1268760"/>
            <a:ext cx="10963473" cy="589190"/>
          </a:xfrm>
        </p:spPr>
        <p:txBody>
          <a:bodyPr/>
          <a:lstStyle/>
          <a:p>
            <a:r>
              <a:rPr lang="en-US" altLang="zh-CN" dirty="0">
                <a:latin typeface="Gill Sans MT" panose="020B0502020104020203" pitchFamily="34" charset="0"/>
              </a:rPr>
              <a:t>Ampere</a:t>
            </a:r>
            <a:r>
              <a:rPr lang="zh-CN" altLang="en-US" dirty="0">
                <a:latin typeface="Gill Sans MT" panose="020B0502020104020203" pitchFamily="34" charset="0"/>
              </a:rPr>
              <a:t> 新加入了</a:t>
            </a:r>
            <a:r>
              <a:rPr lang="en-US" altLang="zh-CN" dirty="0">
                <a:latin typeface="Gill Sans MT" panose="020B0502020104020203" pitchFamily="34" charset="0"/>
              </a:rPr>
              <a:t>TF32, BF16, FP64</a:t>
            </a:r>
            <a:r>
              <a:rPr lang="zh-CN" altLang="en-US" dirty="0">
                <a:latin typeface="Gill Sans MT" panose="020B0502020104020203" pitchFamily="34" charset="0"/>
              </a:rPr>
              <a:t>的支持。</a:t>
            </a:r>
            <a:endParaRPr kumimoji="1" lang="zh-CN" altLang="en-US" dirty="0">
              <a:latin typeface="Gill Sans MT" panose="020B0502020104020203" pitchFamily="34" charset="0"/>
            </a:endParaRPr>
          </a:p>
        </p:txBody>
      </p:sp>
      <p:pic>
        <p:nvPicPr>
          <p:cNvPr id="5" name="图片 4">
            <a:extLst>
              <a:ext uri="{FF2B5EF4-FFF2-40B4-BE49-F238E27FC236}">
                <a16:creationId xmlns:a16="http://schemas.microsoft.com/office/drawing/2014/main" id="{554CEB51-6400-154E-9CCA-12A3BEA341E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33317" y="1975593"/>
            <a:ext cx="3877474" cy="4436092"/>
          </a:xfrm>
          <a:prstGeom prst="rect">
            <a:avLst/>
          </a:prstGeom>
        </p:spPr>
      </p:pic>
      <p:pic>
        <p:nvPicPr>
          <p:cNvPr id="6" name="图片 5">
            <a:extLst>
              <a:ext uri="{FF2B5EF4-FFF2-40B4-BE49-F238E27FC236}">
                <a16:creationId xmlns:a16="http://schemas.microsoft.com/office/drawing/2014/main" id="{689EE6E1-59DF-6145-9A6E-9C7EAB5D63C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57349" y="1817229"/>
            <a:ext cx="2874374" cy="2072223"/>
          </a:xfrm>
          <a:prstGeom prst="rect">
            <a:avLst/>
          </a:prstGeom>
        </p:spPr>
      </p:pic>
      <p:pic>
        <p:nvPicPr>
          <p:cNvPr id="7" name="图片 6">
            <a:extLst>
              <a:ext uri="{FF2B5EF4-FFF2-40B4-BE49-F238E27FC236}">
                <a16:creationId xmlns:a16="http://schemas.microsoft.com/office/drawing/2014/main" id="{835EE941-F04A-124E-A677-C905A1E704D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77372" y="1817229"/>
            <a:ext cx="2100740" cy="2072223"/>
          </a:xfrm>
          <a:prstGeom prst="rect">
            <a:avLst/>
          </a:prstGeom>
        </p:spPr>
      </p:pic>
      <p:grpSp>
        <p:nvGrpSpPr>
          <p:cNvPr id="10" name="组合 9">
            <a:extLst>
              <a:ext uri="{FF2B5EF4-FFF2-40B4-BE49-F238E27FC236}">
                <a16:creationId xmlns:a16="http://schemas.microsoft.com/office/drawing/2014/main" id="{49F026D1-E560-A14A-A2D3-E66EFFA8F202}"/>
              </a:ext>
            </a:extLst>
          </p:cNvPr>
          <p:cNvGrpSpPr/>
          <p:nvPr/>
        </p:nvGrpSpPr>
        <p:grpSpPr>
          <a:xfrm>
            <a:off x="5157365" y="3889452"/>
            <a:ext cx="6197600" cy="2563884"/>
            <a:chOff x="4534667" y="3789040"/>
            <a:chExt cx="6197600" cy="2563884"/>
          </a:xfrm>
        </p:grpSpPr>
        <p:pic>
          <p:nvPicPr>
            <p:cNvPr id="8" name="图片 7">
              <a:extLst>
                <a:ext uri="{FF2B5EF4-FFF2-40B4-BE49-F238E27FC236}">
                  <a16:creationId xmlns:a16="http://schemas.microsoft.com/office/drawing/2014/main" id="{DF778603-6CDC-3F4E-BD1C-ED466C35807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534667" y="4434218"/>
              <a:ext cx="6197600" cy="1918706"/>
            </a:xfrm>
            <a:prstGeom prst="rect">
              <a:avLst/>
            </a:prstGeom>
          </p:spPr>
        </p:pic>
        <p:pic>
          <p:nvPicPr>
            <p:cNvPr id="9" name="图片 8">
              <a:extLst>
                <a:ext uri="{FF2B5EF4-FFF2-40B4-BE49-F238E27FC236}">
                  <a16:creationId xmlns:a16="http://schemas.microsoft.com/office/drawing/2014/main" id="{13F75CE6-4B68-0A4D-A351-4B1392CDCC29}"/>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534667" y="3789040"/>
              <a:ext cx="6197600" cy="608375"/>
            </a:xfrm>
            <a:prstGeom prst="rect">
              <a:avLst/>
            </a:prstGeom>
          </p:spPr>
        </p:pic>
      </p:grpSp>
    </p:spTree>
    <p:extLst>
      <p:ext uri="{BB962C8B-B14F-4D97-AF65-F5344CB8AC3E}">
        <p14:creationId xmlns:p14="http://schemas.microsoft.com/office/powerpoint/2010/main" val="1111230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F2558-D6B0-5D44-BFA9-8958D3EF1D9C}"/>
              </a:ext>
            </a:extLst>
          </p:cNvPr>
          <p:cNvSpPr>
            <a:spLocks noGrp="1"/>
          </p:cNvSpPr>
          <p:nvPr>
            <p:ph type="title"/>
          </p:nvPr>
        </p:nvSpPr>
        <p:spPr/>
        <p:txBody>
          <a:bodyPr/>
          <a:lstStyle/>
          <a:p>
            <a:r>
              <a:rPr lang="en-US" altLang="zh-CN" dirty="0"/>
              <a:t>Ampere</a:t>
            </a:r>
            <a:r>
              <a:rPr lang="zh-CN" altLang="en-US" dirty="0"/>
              <a:t> 安培架构</a:t>
            </a:r>
            <a:endParaRPr kumimoji="1" lang="zh-CN" altLang="en-US" dirty="0"/>
          </a:p>
        </p:txBody>
      </p:sp>
      <p:pic>
        <p:nvPicPr>
          <p:cNvPr id="5" name="图片 4">
            <a:extLst>
              <a:ext uri="{FF2B5EF4-FFF2-40B4-BE49-F238E27FC236}">
                <a16:creationId xmlns:a16="http://schemas.microsoft.com/office/drawing/2014/main" id="{D96E15C4-3FD1-6241-977B-EA6550C00D93}"/>
              </a:ext>
            </a:extLst>
          </p:cNvPr>
          <p:cNvPicPr>
            <a:picLocks noChangeAspect="1"/>
          </p:cNvPicPr>
          <p:nvPr/>
        </p:nvPicPr>
        <p:blipFill>
          <a:blip r:embed="rId2"/>
          <a:stretch>
            <a:fillRect/>
          </a:stretch>
        </p:blipFill>
        <p:spPr>
          <a:xfrm>
            <a:off x="2641997" y="1501630"/>
            <a:ext cx="8797528" cy="4647199"/>
          </a:xfrm>
          <a:prstGeom prst="rect">
            <a:avLst/>
          </a:prstGeom>
        </p:spPr>
      </p:pic>
      <p:sp>
        <p:nvSpPr>
          <p:cNvPr id="3" name="内容占位符 2">
            <a:extLst>
              <a:ext uri="{FF2B5EF4-FFF2-40B4-BE49-F238E27FC236}">
                <a16:creationId xmlns:a16="http://schemas.microsoft.com/office/drawing/2014/main" id="{A8C75F99-F0C5-714A-A24C-52D9F6B377B3}"/>
              </a:ext>
            </a:extLst>
          </p:cNvPr>
          <p:cNvSpPr>
            <a:spLocks noGrp="1"/>
          </p:cNvSpPr>
          <p:nvPr>
            <p:ph sz="half" idx="1"/>
          </p:nvPr>
        </p:nvSpPr>
        <p:spPr>
          <a:xfrm>
            <a:off x="623636" y="1628800"/>
            <a:ext cx="5402737" cy="4032448"/>
          </a:xfrm>
        </p:spPr>
        <p:txBody>
          <a:bodyPr/>
          <a:lstStyle/>
          <a:p>
            <a:r>
              <a:rPr lang="zh-CN" altLang="en-US" dirty="0"/>
              <a:t>细粒度的结构化稀疏，</a:t>
            </a:r>
            <a:r>
              <a:rPr lang="en-US" altLang="zh-CN" dirty="0"/>
              <a:t>TensorCore</a:t>
            </a:r>
            <a:r>
              <a:rPr lang="zh-CN" altLang="en-US" dirty="0"/>
              <a:t>支持一个</a:t>
            </a:r>
            <a:r>
              <a:rPr lang="en-US" altLang="zh-CN" dirty="0"/>
              <a:t>2:4</a:t>
            </a:r>
            <a:r>
              <a:rPr lang="zh-CN" altLang="en-US" dirty="0"/>
              <a:t>的结构化稀疏矩阵与另一个稠密矩阵直接相乘。</a:t>
            </a:r>
            <a:endParaRPr kumimoji="1" lang="zh-CN" altLang="en-US" dirty="0"/>
          </a:p>
        </p:txBody>
      </p:sp>
    </p:spTree>
    <p:extLst>
      <p:ext uri="{BB962C8B-B14F-4D97-AF65-F5344CB8AC3E}">
        <p14:creationId xmlns:p14="http://schemas.microsoft.com/office/powerpoint/2010/main" val="2915516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3EADEB-AC03-B84B-BC8F-30EE88FF3901}"/>
              </a:ext>
            </a:extLst>
          </p:cNvPr>
          <p:cNvSpPr>
            <a:spLocks noGrp="1"/>
          </p:cNvSpPr>
          <p:nvPr>
            <p:ph type="title"/>
          </p:nvPr>
        </p:nvSpPr>
        <p:spPr/>
        <p:txBody>
          <a:bodyPr/>
          <a:lstStyle/>
          <a:p>
            <a:r>
              <a:rPr lang="en-US" altLang="zh-CN" dirty="0"/>
              <a:t>Ampere</a:t>
            </a:r>
            <a:r>
              <a:rPr lang="zh-CN" altLang="en-US" dirty="0"/>
              <a:t> 安培架构</a:t>
            </a:r>
            <a:endParaRPr kumimoji="1" lang="zh-CN" altLang="en-US" dirty="0">
              <a:latin typeface="Microsoft YaHei" panose="020B0503020204020204" pitchFamily="34" charset="-122"/>
              <a:ea typeface="Microsoft YaHei" panose="020B0503020204020204" pitchFamily="34" charset="-122"/>
            </a:endParaRPr>
          </a:p>
        </p:txBody>
      </p:sp>
      <p:sp>
        <p:nvSpPr>
          <p:cNvPr id="3" name="内容占位符 2">
            <a:extLst>
              <a:ext uri="{FF2B5EF4-FFF2-40B4-BE49-F238E27FC236}">
                <a16:creationId xmlns:a16="http://schemas.microsoft.com/office/drawing/2014/main" id="{D699CA48-3EF4-474F-B6E9-F54A23DD71C2}"/>
              </a:ext>
            </a:extLst>
          </p:cNvPr>
          <p:cNvSpPr>
            <a:spLocks noGrp="1"/>
          </p:cNvSpPr>
          <p:nvPr>
            <p:ph sz="half" idx="1"/>
          </p:nvPr>
        </p:nvSpPr>
        <p:spPr>
          <a:xfrm>
            <a:off x="553765" y="1567560"/>
            <a:ext cx="2853680" cy="4525736"/>
          </a:xfrm>
        </p:spPr>
        <p:txBody>
          <a:bodyPr/>
          <a:lstStyle/>
          <a:p>
            <a:pPr marL="457200" indent="-457200">
              <a:buFont typeface="+mj-lt"/>
              <a:buAutoNum type="arabicPeriod"/>
            </a:pPr>
            <a:r>
              <a:rPr lang="zh-CN" altLang="en-US" dirty="0">
                <a:latin typeface="Gill Sans MT" panose="020B0502020104020203" pitchFamily="34" charset="0"/>
                <a:ea typeface="Microsoft YaHei" panose="020B0503020204020204" pitchFamily="34" charset="-122"/>
              </a:rPr>
              <a:t>每个</a:t>
            </a:r>
            <a:r>
              <a:rPr lang="en-US" altLang="zh-CN" dirty="0">
                <a:latin typeface="Gill Sans MT" panose="020B0502020104020203" pitchFamily="34" charset="0"/>
                <a:ea typeface="Microsoft YaHei" panose="020B0503020204020204" pitchFamily="34" charset="-122"/>
              </a:rPr>
              <a:t>A100</a:t>
            </a:r>
            <a:r>
              <a:rPr lang="zh-CN" altLang="en-US" dirty="0">
                <a:latin typeface="Gill Sans MT" panose="020B0502020104020203" pitchFamily="34" charset="0"/>
                <a:ea typeface="Microsoft YaHei" panose="020B0503020204020204" pitchFamily="34" charset="-122"/>
              </a:rPr>
              <a:t>可以被分为</a:t>
            </a:r>
            <a:r>
              <a:rPr lang="en-US" altLang="zh-CN" dirty="0">
                <a:latin typeface="Gill Sans MT" panose="020B0502020104020203" pitchFamily="34" charset="0"/>
                <a:ea typeface="Microsoft YaHei" panose="020B0503020204020204" pitchFamily="34" charset="-122"/>
              </a:rPr>
              <a:t>7</a:t>
            </a:r>
            <a:r>
              <a:rPr lang="zh-CN" altLang="en-US" dirty="0">
                <a:latin typeface="Gill Sans MT" panose="020B0502020104020203" pitchFamily="34" charset="0"/>
                <a:ea typeface="Microsoft YaHei" panose="020B0503020204020204" pitchFamily="34" charset="-122"/>
              </a:rPr>
              <a:t>个</a:t>
            </a:r>
            <a:r>
              <a:rPr lang="en-US" altLang="zh-CN" dirty="0">
                <a:latin typeface="Gill Sans MT" panose="020B0502020104020203" pitchFamily="34" charset="0"/>
                <a:ea typeface="Microsoft YaHei" panose="020B0503020204020204" pitchFamily="34" charset="-122"/>
              </a:rPr>
              <a:t>GPU</a:t>
            </a:r>
            <a:r>
              <a:rPr lang="zh-CN" altLang="en-US" dirty="0">
                <a:latin typeface="Gill Sans MT" panose="020B0502020104020203" pitchFamily="34" charset="0"/>
                <a:ea typeface="Microsoft YaHei" panose="020B0503020204020204" pitchFamily="34" charset="-122"/>
              </a:rPr>
              <a:t>实例被不同的任务使用，用户可以将这些虚拟的</a:t>
            </a:r>
            <a:r>
              <a:rPr lang="en-US" altLang="zh-CN" dirty="0">
                <a:latin typeface="Gill Sans MT" panose="020B0502020104020203" pitchFamily="34" charset="0"/>
                <a:ea typeface="Microsoft YaHei" panose="020B0503020204020204" pitchFamily="34" charset="-122"/>
              </a:rPr>
              <a:t>GPU</a:t>
            </a:r>
            <a:r>
              <a:rPr lang="zh-CN" altLang="en-US" dirty="0">
                <a:latin typeface="Gill Sans MT" panose="020B0502020104020203" pitchFamily="34" charset="0"/>
                <a:ea typeface="Microsoft YaHei" panose="020B0503020204020204" pitchFamily="34" charset="-122"/>
              </a:rPr>
              <a:t>实例当成真实的</a:t>
            </a:r>
            <a:r>
              <a:rPr lang="en-US" altLang="zh-CN" dirty="0">
                <a:latin typeface="Gill Sans MT" panose="020B0502020104020203" pitchFamily="34" charset="0"/>
                <a:ea typeface="Microsoft YaHei" panose="020B0503020204020204" pitchFamily="34" charset="-122"/>
              </a:rPr>
              <a:t>GPU</a:t>
            </a:r>
            <a:r>
              <a:rPr lang="zh-CN" altLang="en-US" dirty="0">
                <a:latin typeface="Gill Sans MT" panose="020B0502020104020203" pitchFamily="34" charset="0"/>
                <a:ea typeface="Microsoft YaHei" panose="020B0503020204020204" pitchFamily="34" charset="-122"/>
              </a:rPr>
              <a:t>使用。</a:t>
            </a:r>
            <a:endParaRPr lang="en-US" altLang="zh-CN" dirty="0">
              <a:latin typeface="Gill Sans MT" panose="020B0502020104020203" pitchFamily="34" charset="0"/>
              <a:ea typeface="Microsoft YaHei" panose="020B0503020204020204" pitchFamily="34" charset="-122"/>
            </a:endParaRPr>
          </a:p>
          <a:p>
            <a:pPr marL="457200" indent="-457200">
              <a:buFont typeface="+mj-lt"/>
              <a:buAutoNum type="arabicPeriod"/>
            </a:pPr>
            <a:r>
              <a:rPr kumimoji="1" lang="zh-CN" altLang="en-US" dirty="0">
                <a:latin typeface="Gill Sans MT" panose="020B0502020104020203" pitchFamily="34" charset="0"/>
                <a:ea typeface="Microsoft YaHei" panose="020B0503020204020204" pitchFamily="34" charset="-122"/>
              </a:rPr>
              <a:t>为</a:t>
            </a:r>
            <a:r>
              <a:rPr lang="zh-CN" altLang="en-US" dirty="0"/>
              <a:t>云计算厂商提供算力切分和多用户租赁服务。</a:t>
            </a:r>
            <a:endParaRPr kumimoji="1" lang="zh-CN" altLang="en-US" dirty="0">
              <a:latin typeface="Gill Sans MT" panose="020B0502020104020203" pitchFamily="34" charset="0"/>
              <a:ea typeface="Microsoft YaHei" panose="020B0503020204020204" pitchFamily="34" charset="-122"/>
            </a:endParaRPr>
          </a:p>
        </p:txBody>
      </p:sp>
      <p:pic>
        <p:nvPicPr>
          <p:cNvPr id="6" name="图片 5">
            <a:extLst>
              <a:ext uri="{FF2B5EF4-FFF2-40B4-BE49-F238E27FC236}">
                <a16:creationId xmlns:a16="http://schemas.microsoft.com/office/drawing/2014/main" id="{66AEE234-4FCF-6C43-834E-1A3C81B7F39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362077" y="1304976"/>
            <a:ext cx="8430197" cy="5050903"/>
          </a:xfrm>
          <a:prstGeom prst="rect">
            <a:avLst/>
          </a:prstGeom>
        </p:spPr>
      </p:pic>
    </p:spTree>
    <p:extLst>
      <p:ext uri="{BB962C8B-B14F-4D97-AF65-F5344CB8AC3E}">
        <p14:creationId xmlns:p14="http://schemas.microsoft.com/office/powerpoint/2010/main" val="1517949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F84CA5-64F3-464D-B116-79B23B95A75F}"/>
              </a:ext>
            </a:extLst>
          </p:cNvPr>
          <p:cNvSpPr>
            <a:spLocks noGrp="1"/>
          </p:cNvSpPr>
          <p:nvPr>
            <p:ph type="title"/>
          </p:nvPr>
        </p:nvSpPr>
        <p:spPr/>
        <p:txBody>
          <a:bodyPr/>
          <a:lstStyle/>
          <a:p>
            <a:r>
              <a:rPr lang="en-US" altLang="zh-CN" dirty="0"/>
              <a:t>Ampere</a:t>
            </a:r>
            <a:r>
              <a:rPr lang="zh-CN" altLang="en-US" dirty="0"/>
              <a:t> 安培架构</a:t>
            </a:r>
            <a:endParaRPr kumimoji="1" lang="zh-CN" altLang="en-US" dirty="0"/>
          </a:p>
        </p:txBody>
      </p:sp>
      <p:pic>
        <p:nvPicPr>
          <p:cNvPr id="5" name="图片 4">
            <a:extLst>
              <a:ext uri="{FF2B5EF4-FFF2-40B4-BE49-F238E27FC236}">
                <a16:creationId xmlns:a16="http://schemas.microsoft.com/office/drawing/2014/main" id="{2228C88F-423B-6646-AE69-8D0DFAB34444}"/>
              </a:ext>
            </a:extLst>
          </p:cNvPr>
          <p:cNvPicPr>
            <a:picLocks noChangeAspect="1"/>
          </p:cNvPicPr>
          <p:nvPr/>
        </p:nvPicPr>
        <p:blipFill>
          <a:blip r:embed="rId2"/>
          <a:stretch>
            <a:fillRect/>
          </a:stretch>
        </p:blipFill>
        <p:spPr>
          <a:xfrm>
            <a:off x="481757" y="1628800"/>
            <a:ext cx="11142896" cy="45365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88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346848" cy="5256584"/>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芯片基础</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通用图形处理器 </a:t>
            </a:r>
            <a:r>
              <a:rPr lang="en-US" altLang="zh-CN" sz="2400" dirty="0">
                <a:solidFill>
                  <a:srgbClr val="374154"/>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
        <p:nvSpPr>
          <p:cNvPr id="2" name="左大括号 1">
            <a:extLst>
              <a:ext uri="{FF2B5EF4-FFF2-40B4-BE49-F238E27FC236}">
                <a16:creationId xmlns:a16="http://schemas.microsoft.com/office/drawing/2014/main" id="{887A6820-68F8-614F-8D06-81DEAB91ED7E}"/>
              </a:ext>
            </a:extLst>
          </p:cNvPr>
          <p:cNvSpPr/>
          <p:nvPr/>
        </p:nvSpPr>
        <p:spPr bwMode="auto">
          <a:xfrm>
            <a:off x="5594325" y="1316203"/>
            <a:ext cx="288032" cy="4763967"/>
          </a:xfrm>
          <a:prstGeom prst="leftBrace">
            <a:avLst>
              <a:gd name="adj1" fmla="val 8333"/>
              <a:gd name="adj2" fmla="val 74608"/>
            </a:avLst>
          </a:prstGeom>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4274779084">
                  <a:custGeom>
                    <a:avLst/>
                    <a:gdLst>
                      <a:gd name="connsiteX0" fmla="*/ 288032 w 288032"/>
                      <a:gd name="connsiteY0" fmla="*/ 4763967 h 4763967"/>
                      <a:gd name="connsiteX1" fmla="*/ 144016 w 288032"/>
                      <a:gd name="connsiteY1" fmla="*/ 4739965 h 4763967"/>
                      <a:gd name="connsiteX2" fmla="*/ 144016 w 288032"/>
                      <a:gd name="connsiteY2" fmla="*/ 4182367 h 4763967"/>
                      <a:gd name="connsiteX3" fmla="*/ 144016 w 288032"/>
                      <a:gd name="connsiteY3" fmla="*/ 3578302 h 4763967"/>
                      <a:gd name="connsiteX4" fmla="*/ 0 w 288032"/>
                      <a:gd name="connsiteY4" fmla="*/ 3554300 h 4763967"/>
                      <a:gd name="connsiteX5" fmla="*/ 144016 w 288032"/>
                      <a:gd name="connsiteY5" fmla="*/ 3530298 h 4763967"/>
                      <a:gd name="connsiteX6" fmla="*/ 144016 w 288032"/>
                      <a:gd name="connsiteY6" fmla="*/ 2910852 h 4763967"/>
                      <a:gd name="connsiteX7" fmla="*/ 144016 w 288032"/>
                      <a:gd name="connsiteY7" fmla="*/ 2361533 h 4763967"/>
                      <a:gd name="connsiteX8" fmla="*/ 144016 w 288032"/>
                      <a:gd name="connsiteY8" fmla="*/ 1847276 h 4763967"/>
                      <a:gd name="connsiteX9" fmla="*/ 144016 w 288032"/>
                      <a:gd name="connsiteY9" fmla="*/ 1227830 h 4763967"/>
                      <a:gd name="connsiteX10" fmla="*/ 144016 w 288032"/>
                      <a:gd name="connsiteY10" fmla="*/ 678511 h 4763967"/>
                      <a:gd name="connsiteX11" fmla="*/ 144016 w 288032"/>
                      <a:gd name="connsiteY11" fmla="*/ 24002 h 4763967"/>
                      <a:gd name="connsiteX12" fmla="*/ 288032 w 288032"/>
                      <a:gd name="connsiteY12" fmla="*/ 0 h 4763967"/>
                      <a:gd name="connsiteX13" fmla="*/ 288032 w 288032"/>
                      <a:gd name="connsiteY13" fmla="*/ 537648 h 4763967"/>
                      <a:gd name="connsiteX14" fmla="*/ 288032 w 288032"/>
                      <a:gd name="connsiteY14" fmla="*/ 1122935 h 4763967"/>
                      <a:gd name="connsiteX15" fmla="*/ 288032 w 288032"/>
                      <a:gd name="connsiteY15" fmla="*/ 1708222 h 4763967"/>
                      <a:gd name="connsiteX16" fmla="*/ 288032 w 288032"/>
                      <a:gd name="connsiteY16" fmla="*/ 2293510 h 4763967"/>
                      <a:gd name="connsiteX17" fmla="*/ 288032 w 288032"/>
                      <a:gd name="connsiteY17" fmla="*/ 2926437 h 4763967"/>
                      <a:gd name="connsiteX18" fmla="*/ 288032 w 288032"/>
                      <a:gd name="connsiteY18" fmla="*/ 3654643 h 4763967"/>
                      <a:gd name="connsiteX19" fmla="*/ 288032 w 288032"/>
                      <a:gd name="connsiteY19" fmla="*/ 4763967 h 4763967"/>
                      <a:gd name="connsiteX0" fmla="*/ 288032 w 288032"/>
                      <a:gd name="connsiteY0" fmla="*/ 4763967 h 4763967"/>
                      <a:gd name="connsiteX1" fmla="*/ 144016 w 288032"/>
                      <a:gd name="connsiteY1" fmla="*/ 4739965 h 4763967"/>
                      <a:gd name="connsiteX2" fmla="*/ 144016 w 288032"/>
                      <a:gd name="connsiteY2" fmla="*/ 4193983 h 4763967"/>
                      <a:gd name="connsiteX3" fmla="*/ 144016 w 288032"/>
                      <a:gd name="connsiteY3" fmla="*/ 3578302 h 4763967"/>
                      <a:gd name="connsiteX4" fmla="*/ 0 w 288032"/>
                      <a:gd name="connsiteY4" fmla="*/ 3554300 h 4763967"/>
                      <a:gd name="connsiteX5" fmla="*/ 144016 w 288032"/>
                      <a:gd name="connsiteY5" fmla="*/ 3530298 h 4763967"/>
                      <a:gd name="connsiteX6" fmla="*/ 144016 w 288032"/>
                      <a:gd name="connsiteY6" fmla="*/ 3016041 h 4763967"/>
                      <a:gd name="connsiteX7" fmla="*/ 144016 w 288032"/>
                      <a:gd name="connsiteY7" fmla="*/ 2431659 h 4763967"/>
                      <a:gd name="connsiteX8" fmla="*/ 144016 w 288032"/>
                      <a:gd name="connsiteY8" fmla="*/ 1952465 h 4763967"/>
                      <a:gd name="connsiteX9" fmla="*/ 144016 w 288032"/>
                      <a:gd name="connsiteY9" fmla="*/ 1333019 h 4763967"/>
                      <a:gd name="connsiteX10" fmla="*/ 144016 w 288032"/>
                      <a:gd name="connsiteY10" fmla="*/ 818762 h 4763967"/>
                      <a:gd name="connsiteX11" fmla="*/ 144016 w 288032"/>
                      <a:gd name="connsiteY11" fmla="*/ 24002 h 4763967"/>
                      <a:gd name="connsiteX12" fmla="*/ 288032 w 288032"/>
                      <a:gd name="connsiteY12" fmla="*/ 0 h 4763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032" h="4763967" stroke="0" extrusionOk="0">
                        <a:moveTo>
                          <a:pt x="288032" y="4763967"/>
                        </a:moveTo>
                        <a:cubicBezTo>
                          <a:pt x="205574" y="4762703"/>
                          <a:pt x="144937" y="4756221"/>
                          <a:pt x="144016" y="4739965"/>
                        </a:cubicBezTo>
                        <a:cubicBezTo>
                          <a:pt x="125872" y="4464882"/>
                          <a:pt x="125508" y="4331141"/>
                          <a:pt x="144016" y="4182367"/>
                        </a:cubicBezTo>
                        <a:cubicBezTo>
                          <a:pt x="162524" y="4033593"/>
                          <a:pt x="145491" y="3876269"/>
                          <a:pt x="144016" y="3578302"/>
                        </a:cubicBezTo>
                        <a:cubicBezTo>
                          <a:pt x="141043" y="3563837"/>
                          <a:pt x="80113" y="3538468"/>
                          <a:pt x="0" y="3554300"/>
                        </a:cubicBezTo>
                        <a:cubicBezTo>
                          <a:pt x="79234" y="3554449"/>
                          <a:pt x="145559" y="3543410"/>
                          <a:pt x="144016" y="3530298"/>
                        </a:cubicBezTo>
                        <a:cubicBezTo>
                          <a:pt x="144615" y="3273288"/>
                          <a:pt x="140064" y="3145772"/>
                          <a:pt x="144016" y="2910852"/>
                        </a:cubicBezTo>
                        <a:cubicBezTo>
                          <a:pt x="147968" y="2675932"/>
                          <a:pt x="133560" y="2572976"/>
                          <a:pt x="144016" y="2361533"/>
                        </a:cubicBezTo>
                        <a:cubicBezTo>
                          <a:pt x="154472" y="2150090"/>
                          <a:pt x="137377" y="2062695"/>
                          <a:pt x="144016" y="1847276"/>
                        </a:cubicBezTo>
                        <a:cubicBezTo>
                          <a:pt x="150655" y="1631857"/>
                          <a:pt x="158587" y="1442476"/>
                          <a:pt x="144016" y="1227830"/>
                        </a:cubicBezTo>
                        <a:cubicBezTo>
                          <a:pt x="129445" y="1013184"/>
                          <a:pt x="130640" y="874426"/>
                          <a:pt x="144016" y="678511"/>
                        </a:cubicBezTo>
                        <a:cubicBezTo>
                          <a:pt x="157392" y="482596"/>
                          <a:pt x="144691" y="243278"/>
                          <a:pt x="144016" y="24002"/>
                        </a:cubicBezTo>
                        <a:cubicBezTo>
                          <a:pt x="138669" y="7893"/>
                          <a:pt x="217728" y="800"/>
                          <a:pt x="288032" y="0"/>
                        </a:cubicBezTo>
                        <a:cubicBezTo>
                          <a:pt x="264692" y="234365"/>
                          <a:pt x="272979" y="423783"/>
                          <a:pt x="288032" y="537648"/>
                        </a:cubicBezTo>
                        <a:cubicBezTo>
                          <a:pt x="303085" y="651513"/>
                          <a:pt x="276041" y="886520"/>
                          <a:pt x="288032" y="1122935"/>
                        </a:cubicBezTo>
                        <a:cubicBezTo>
                          <a:pt x="300023" y="1359350"/>
                          <a:pt x="269758" y="1542558"/>
                          <a:pt x="288032" y="1708222"/>
                        </a:cubicBezTo>
                        <a:cubicBezTo>
                          <a:pt x="306306" y="1873886"/>
                          <a:pt x="290923" y="2131009"/>
                          <a:pt x="288032" y="2293510"/>
                        </a:cubicBezTo>
                        <a:cubicBezTo>
                          <a:pt x="285141" y="2456011"/>
                          <a:pt x="275596" y="2646917"/>
                          <a:pt x="288032" y="2926437"/>
                        </a:cubicBezTo>
                        <a:cubicBezTo>
                          <a:pt x="300468" y="3205957"/>
                          <a:pt x="300608" y="3302356"/>
                          <a:pt x="288032" y="3654643"/>
                        </a:cubicBezTo>
                        <a:cubicBezTo>
                          <a:pt x="275456" y="4006930"/>
                          <a:pt x="324480" y="4457579"/>
                          <a:pt x="288032" y="4763967"/>
                        </a:cubicBezTo>
                        <a:close/>
                      </a:path>
                      <a:path w="288032" h="4763967" fill="none" extrusionOk="0">
                        <a:moveTo>
                          <a:pt x="288032" y="4763967"/>
                        </a:moveTo>
                        <a:cubicBezTo>
                          <a:pt x="209327" y="4763638"/>
                          <a:pt x="141348" y="4752792"/>
                          <a:pt x="144016" y="4739965"/>
                        </a:cubicBezTo>
                        <a:cubicBezTo>
                          <a:pt x="121132" y="4579299"/>
                          <a:pt x="156024" y="4446185"/>
                          <a:pt x="144016" y="4193983"/>
                        </a:cubicBezTo>
                        <a:cubicBezTo>
                          <a:pt x="132008" y="3941781"/>
                          <a:pt x="113355" y="3834072"/>
                          <a:pt x="144016" y="3578302"/>
                        </a:cubicBezTo>
                        <a:cubicBezTo>
                          <a:pt x="153833" y="3558835"/>
                          <a:pt x="87367" y="3545590"/>
                          <a:pt x="0" y="3554300"/>
                        </a:cubicBezTo>
                        <a:cubicBezTo>
                          <a:pt x="78533" y="3553862"/>
                          <a:pt x="144274" y="3542865"/>
                          <a:pt x="144016" y="3530298"/>
                        </a:cubicBezTo>
                        <a:cubicBezTo>
                          <a:pt x="157106" y="3338314"/>
                          <a:pt x="122635" y="3270769"/>
                          <a:pt x="144016" y="3016041"/>
                        </a:cubicBezTo>
                        <a:cubicBezTo>
                          <a:pt x="165397" y="2761313"/>
                          <a:pt x="150476" y="2697205"/>
                          <a:pt x="144016" y="2431659"/>
                        </a:cubicBezTo>
                        <a:cubicBezTo>
                          <a:pt x="137556" y="2166113"/>
                          <a:pt x="121842" y="2095764"/>
                          <a:pt x="144016" y="1952465"/>
                        </a:cubicBezTo>
                        <a:cubicBezTo>
                          <a:pt x="166190" y="1809166"/>
                          <a:pt x="127727" y="1468013"/>
                          <a:pt x="144016" y="1333019"/>
                        </a:cubicBezTo>
                        <a:cubicBezTo>
                          <a:pt x="160305" y="1198025"/>
                          <a:pt x="141606" y="1019063"/>
                          <a:pt x="144016" y="818762"/>
                        </a:cubicBezTo>
                        <a:cubicBezTo>
                          <a:pt x="146426" y="618461"/>
                          <a:pt x="110878" y="218105"/>
                          <a:pt x="144016" y="24002"/>
                        </a:cubicBezTo>
                        <a:cubicBezTo>
                          <a:pt x="142644" y="7999"/>
                          <a:pt x="207909" y="-11765"/>
                          <a:pt x="288032" y="0"/>
                        </a:cubicBezTo>
                      </a:path>
                    </a:pathLst>
                  </a:custGeom>
                  <ask:type>
                    <ask:lineSketchFreehand/>
                  </ask:type>
                </ask:lineSketchStyleProps>
              </a:ext>
            </a:extLst>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5" name="内容占位符 2">
            <a:extLst>
              <a:ext uri="{FF2B5EF4-FFF2-40B4-BE49-F238E27FC236}">
                <a16:creationId xmlns:a16="http://schemas.microsoft.com/office/drawing/2014/main" id="{72392998-9E18-8942-825D-2293DF0A70D8}"/>
              </a:ext>
            </a:extLst>
          </p:cNvPr>
          <p:cNvSpPr>
            <a:spLocks noGrp="1"/>
          </p:cNvSpPr>
          <p:nvPr/>
        </p:nvSpPr>
        <p:spPr>
          <a:xfrm>
            <a:off x="6242397" y="1232756"/>
            <a:ext cx="4761656" cy="4847414"/>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硬件基础</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工作原理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编程本质</a:t>
            </a:r>
            <a:endParaRPr lang="en-US" altLang="zh-CN" sz="2400" b="1"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英伟达 </a:t>
            </a:r>
            <a:r>
              <a:rPr lang="en-US" altLang="zh-CN" sz="2400" b="1" dirty="0">
                <a:solidFill>
                  <a:srgbClr val="374154"/>
                </a:solidFill>
                <a:latin typeface="Gill Sans MT" panose="020B0502020104020203" pitchFamily="34" charset="0"/>
              </a:rPr>
              <a:t>GPU</a:t>
            </a:r>
            <a:r>
              <a:rPr lang="zh-CN" altLang="en-US" sz="2400" b="1" dirty="0">
                <a:solidFill>
                  <a:srgbClr val="374154"/>
                </a:solidFill>
                <a:latin typeface="Gill Sans MT" panose="020B0502020104020203" pitchFamily="34" charset="0"/>
              </a:rPr>
              <a:t> 架构</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从 </a:t>
            </a:r>
            <a:r>
              <a:rPr lang="en-US" altLang="zh-CN" sz="2000" dirty="0">
                <a:solidFill>
                  <a:srgbClr val="374154"/>
                </a:solidFill>
                <a:latin typeface="Gill Sans MT" panose="020B0502020104020203" pitchFamily="34" charset="0"/>
              </a:rPr>
              <a:t>Fermi</a:t>
            </a:r>
            <a:r>
              <a:rPr lang="zh-CN" altLang="en-US" sz="2000" dirty="0">
                <a:solidFill>
                  <a:srgbClr val="374154"/>
                </a:solidFill>
                <a:latin typeface="Gill Sans MT" panose="020B0502020104020203" pitchFamily="34" charset="0"/>
              </a:rPr>
              <a:t> 到 </a:t>
            </a:r>
            <a:r>
              <a:rPr lang="en-US" altLang="zh-CN" sz="2000" dirty="0">
                <a:solidFill>
                  <a:srgbClr val="374154"/>
                </a:solidFill>
                <a:latin typeface="Gill Sans MT" panose="020B0502020104020203" pitchFamily="34" charset="0"/>
              </a:rPr>
              <a:t>Hopper</a:t>
            </a:r>
            <a:r>
              <a:rPr lang="zh-CN" altLang="en-US" sz="2000" dirty="0">
                <a:solidFill>
                  <a:srgbClr val="374154"/>
                </a:solidFill>
                <a:latin typeface="Gill Sans MT" panose="020B0502020104020203" pitchFamily="34" charset="0"/>
              </a:rPr>
              <a:t> 架构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Tensor</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Code</a:t>
            </a:r>
            <a:r>
              <a:rPr lang="zh-CN" altLang="en-US" sz="2000" dirty="0">
                <a:solidFill>
                  <a:srgbClr val="374154"/>
                </a:solidFill>
                <a:latin typeface="Gill Sans MT" panose="020B0502020104020203" pitchFamily="34" charset="0"/>
              </a:rPr>
              <a:t> 和 </a:t>
            </a:r>
            <a:r>
              <a:rPr lang="en-US" altLang="zh-CN" sz="2000" dirty="0">
                <a:solidFill>
                  <a:srgbClr val="374154"/>
                </a:solidFill>
                <a:latin typeface="Gill Sans MT" panose="020B0502020104020203" pitchFamily="34" charset="0"/>
              </a:rPr>
              <a:t>NVLink</a:t>
            </a:r>
            <a:r>
              <a:rPr lang="zh-CN" altLang="en-US" sz="2000" dirty="0">
                <a:solidFill>
                  <a:srgbClr val="374154"/>
                </a:solidFill>
                <a:latin typeface="Gill Sans MT" panose="020B0502020104020203" pitchFamily="34" charset="0"/>
              </a:rPr>
              <a:t> 详解</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en-US" altLang="zh-CN" sz="2000" b="1" dirty="0">
                <a:solidFill>
                  <a:srgbClr val="374154"/>
                </a:solidFill>
                <a:latin typeface="Gill Sans MT" panose="020B0502020104020203" pitchFamily="34" charset="0"/>
              </a:rPr>
              <a:t>GPU</a:t>
            </a:r>
            <a:r>
              <a:rPr lang="zh-CN" altLang="en-US" sz="2000" b="1" dirty="0">
                <a:solidFill>
                  <a:srgbClr val="374154"/>
                </a:solidFill>
                <a:latin typeface="Gill Sans MT" panose="020B0502020104020203" pitchFamily="34" charset="0"/>
              </a:rPr>
              <a:t> 图形处理流水线</a:t>
            </a:r>
            <a:endParaRPr lang="en-US" altLang="zh-CN" sz="20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图形流水线基础</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GPU</a:t>
            </a:r>
            <a:r>
              <a:rPr lang="zh-CN" altLang="en-US" sz="2000" dirty="0">
                <a:solidFill>
                  <a:srgbClr val="374154"/>
                </a:solidFill>
                <a:latin typeface="Gill Sans MT" panose="020B0502020104020203" pitchFamily="34" charset="0"/>
              </a:rPr>
              <a:t> 逻辑模块划分</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图形处理算法到硬件</a:t>
            </a:r>
            <a:endParaRPr lang="en-US" altLang="zh-CN" sz="2000" dirty="0">
              <a:solidFill>
                <a:srgbClr val="374154"/>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83294332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Hopper</a:t>
            </a:r>
            <a:r>
              <a:rPr kumimoji="1" lang="zh-CN" altLang="en-US" sz="9600" b="1" dirty="0">
                <a:solidFill>
                  <a:srgbClr val="91D150"/>
                </a:solidFill>
                <a:latin typeface="Futura Medium" panose="020B0602020204020303" pitchFamily="34" charset="-79"/>
                <a:cs typeface="Futura Medium" panose="020B0602020204020303" pitchFamily="34" charset="-79"/>
              </a:rPr>
              <a:t> 架构</a:t>
            </a:r>
          </a:p>
        </p:txBody>
      </p:sp>
    </p:spTree>
    <p:extLst>
      <p:ext uri="{BB962C8B-B14F-4D97-AF65-F5344CB8AC3E}">
        <p14:creationId xmlns:p14="http://schemas.microsoft.com/office/powerpoint/2010/main" val="128044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502B218E-566B-5D46-A076-D46391AEB073}"/>
              </a:ext>
            </a:extLst>
          </p:cNvPr>
          <p:cNvSpPr>
            <a:spLocks noGrp="1"/>
          </p:cNvSpPr>
          <p:nvPr>
            <p:ph type="title"/>
          </p:nvPr>
        </p:nvSpPr>
        <p:spPr/>
        <p:txBody>
          <a:bodyPr/>
          <a:lstStyle/>
          <a:p>
            <a:r>
              <a:rPr lang="en-US" altLang="zh-CN" dirty="0"/>
              <a:t>Hopper</a:t>
            </a:r>
            <a:r>
              <a:rPr lang="zh-CN" altLang="en-US" dirty="0"/>
              <a:t> 赫柏架构</a:t>
            </a:r>
          </a:p>
        </p:txBody>
      </p:sp>
      <p:sp>
        <p:nvSpPr>
          <p:cNvPr id="7" name="内容占位符 6">
            <a:extLst>
              <a:ext uri="{FF2B5EF4-FFF2-40B4-BE49-F238E27FC236}">
                <a16:creationId xmlns:a16="http://schemas.microsoft.com/office/drawing/2014/main" id="{D2F4C3A4-7B48-D249-84DC-88EB0576AF3D}"/>
              </a:ext>
            </a:extLst>
          </p:cNvPr>
          <p:cNvSpPr>
            <a:spLocks noGrp="1"/>
          </p:cNvSpPr>
          <p:nvPr>
            <p:ph sz="half" idx="1"/>
          </p:nvPr>
        </p:nvSpPr>
        <p:spPr/>
        <p:txBody>
          <a:bodyPr/>
          <a:lstStyle/>
          <a:p>
            <a:r>
              <a:rPr lang="en-US" altLang="zh-CN" dirty="0"/>
              <a:t>NVIDIA Grace Hopper Superchip </a:t>
            </a:r>
            <a:r>
              <a:rPr lang="zh-CN" altLang="en-US" dirty="0"/>
              <a:t>架构将</a:t>
            </a:r>
            <a:r>
              <a:rPr lang="en-US" altLang="zh-CN" dirty="0"/>
              <a:t>NVIDIA Hopper GPU</a:t>
            </a:r>
            <a:r>
              <a:rPr lang="zh-CN" altLang="en-US" dirty="0"/>
              <a:t>的突破性性能与</a:t>
            </a:r>
            <a:r>
              <a:rPr lang="en-US" altLang="zh-CN" dirty="0"/>
              <a:t>NVIDIA Grace CPU</a:t>
            </a:r>
            <a:r>
              <a:rPr lang="zh-CN" altLang="en-US" dirty="0"/>
              <a:t>的多功能性结合在一起，在单个超级芯片中与高带宽和内存一致的 </a:t>
            </a:r>
            <a:r>
              <a:rPr lang="en-US" altLang="zh-CN" dirty="0"/>
              <a:t>NVIDIA NVLink Chip-2-Chip (C2C)</a:t>
            </a:r>
            <a:r>
              <a:rPr lang="zh-CN" altLang="en-US" dirty="0"/>
              <a:t>互连相连，并且支持新的</a:t>
            </a:r>
            <a:r>
              <a:rPr lang="en-US" altLang="zh-CN" dirty="0"/>
              <a:t>NVIDIA NVLink </a:t>
            </a:r>
            <a:r>
              <a:rPr lang="zh-CN" altLang="en-US" dirty="0"/>
              <a:t>切换系统。</a:t>
            </a:r>
          </a:p>
        </p:txBody>
      </p:sp>
      <p:pic>
        <p:nvPicPr>
          <p:cNvPr id="8" name="图片 7">
            <a:extLst>
              <a:ext uri="{FF2B5EF4-FFF2-40B4-BE49-F238E27FC236}">
                <a16:creationId xmlns:a16="http://schemas.microsoft.com/office/drawing/2014/main" id="{D55BA845-4233-AD40-B13B-E51AC1CFBF2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7741" y="2996952"/>
            <a:ext cx="6339217" cy="2990885"/>
          </a:xfrm>
          <a:prstGeom prst="rect">
            <a:avLst/>
          </a:prstGeom>
        </p:spPr>
      </p:pic>
      <p:pic>
        <p:nvPicPr>
          <p:cNvPr id="9" name="图片 8">
            <a:extLst>
              <a:ext uri="{FF2B5EF4-FFF2-40B4-BE49-F238E27FC236}">
                <a16:creationId xmlns:a16="http://schemas.microsoft.com/office/drawing/2014/main" id="{651D7266-F498-9F43-ABC9-8CDED7CDF93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86247" y="2996952"/>
            <a:ext cx="4728758" cy="2943411"/>
          </a:xfrm>
          <a:prstGeom prst="rect">
            <a:avLst/>
          </a:prstGeom>
        </p:spPr>
      </p:pic>
      <p:sp>
        <p:nvSpPr>
          <p:cNvPr id="10" name="矩形 9">
            <a:extLst>
              <a:ext uri="{FF2B5EF4-FFF2-40B4-BE49-F238E27FC236}">
                <a16:creationId xmlns:a16="http://schemas.microsoft.com/office/drawing/2014/main" id="{C6C82C5B-242B-8842-AA39-BE2BF1B31064}"/>
              </a:ext>
            </a:extLst>
          </p:cNvPr>
          <p:cNvSpPr/>
          <p:nvPr/>
        </p:nvSpPr>
        <p:spPr>
          <a:xfrm>
            <a:off x="4370189" y="6228020"/>
            <a:ext cx="4365939" cy="369332"/>
          </a:xfrm>
          <a:prstGeom prst="rect">
            <a:avLst/>
          </a:prstGeom>
        </p:spPr>
        <p:txBody>
          <a:bodyPr wrap="none">
            <a:spAutoFit/>
          </a:bodyPr>
          <a:lstStyle/>
          <a:p>
            <a:r>
              <a:rPr lang="zh-CN" altLang="en-US" dirty="0">
                <a:solidFill>
                  <a:srgbClr val="374154"/>
                </a:solidFill>
                <a:latin typeface="Gill Sans MT" panose="020B0502020104020203" pitchFamily="34" charset="0"/>
                <a:ea typeface="Microsoft YaHei" panose="020B0503020204020204" pitchFamily="34" charset="-122"/>
              </a:rPr>
              <a:t>Inside NVIDIA’s First GPU-CPU Superchip</a:t>
            </a:r>
          </a:p>
        </p:txBody>
      </p:sp>
    </p:spTree>
    <p:extLst>
      <p:ext uri="{BB962C8B-B14F-4D97-AF65-F5344CB8AC3E}">
        <p14:creationId xmlns:p14="http://schemas.microsoft.com/office/powerpoint/2010/main" val="3463094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2861F849-B823-B741-94A3-CB38554F23D6}"/>
              </a:ext>
            </a:extLst>
          </p:cNvPr>
          <p:cNvPicPr>
            <a:picLocks noChangeAspect="1"/>
          </p:cNvPicPr>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85813" y="1948285"/>
            <a:ext cx="9649541" cy="4552718"/>
          </a:xfrm>
          <a:prstGeom prst="rect">
            <a:avLst/>
          </a:prstGeom>
        </p:spPr>
      </p:pic>
      <p:sp>
        <p:nvSpPr>
          <p:cNvPr id="7" name="标题 6">
            <a:extLst>
              <a:ext uri="{FF2B5EF4-FFF2-40B4-BE49-F238E27FC236}">
                <a16:creationId xmlns:a16="http://schemas.microsoft.com/office/drawing/2014/main" id="{31B5E777-E3E9-D948-A794-2F65C4CD176A}"/>
              </a:ext>
            </a:extLst>
          </p:cNvPr>
          <p:cNvSpPr>
            <a:spLocks noGrp="1"/>
          </p:cNvSpPr>
          <p:nvPr>
            <p:ph type="title"/>
          </p:nvPr>
        </p:nvSpPr>
        <p:spPr/>
        <p:txBody>
          <a:bodyPr/>
          <a:lstStyle/>
          <a:p>
            <a:r>
              <a:rPr lang="en-US" altLang="zh-CN" dirty="0"/>
              <a:t>Hopper</a:t>
            </a:r>
            <a:r>
              <a:rPr lang="zh-CN" altLang="en-US" dirty="0"/>
              <a:t> 赫柏架构</a:t>
            </a:r>
          </a:p>
        </p:txBody>
      </p:sp>
      <p:sp>
        <p:nvSpPr>
          <p:cNvPr id="8" name="内容占位符 7">
            <a:extLst>
              <a:ext uri="{FF2B5EF4-FFF2-40B4-BE49-F238E27FC236}">
                <a16:creationId xmlns:a16="http://schemas.microsoft.com/office/drawing/2014/main" id="{2B5C3F45-7231-3643-99D4-5ADCCAD482F5}"/>
              </a:ext>
            </a:extLst>
          </p:cNvPr>
          <p:cNvSpPr>
            <a:spLocks noGrp="1"/>
          </p:cNvSpPr>
          <p:nvPr>
            <p:ph sz="half" idx="1"/>
          </p:nvPr>
        </p:nvSpPr>
        <p:spPr>
          <a:xfrm>
            <a:off x="623635" y="1927600"/>
            <a:ext cx="5258722" cy="2149472"/>
          </a:xfrm>
          <a:solidFill>
            <a:srgbClr val="FFFFFF">
              <a:alpha val="80000"/>
            </a:srgbClr>
          </a:solidFill>
        </p:spPr>
        <p:txBody>
          <a:bodyPr/>
          <a:lstStyle/>
          <a:p>
            <a:r>
              <a:rPr lang="en-US" altLang="zh-CN" sz="1600" b="1" dirty="0">
                <a:latin typeface="Gill Sans MT" panose="020B0502020104020203" pitchFamily="34" charset="0"/>
              </a:rPr>
              <a:t>NVIDIA Grace CPU </a:t>
            </a:r>
            <a:r>
              <a:rPr lang="zh-CN" altLang="en-US" sz="1600" b="1" dirty="0">
                <a:latin typeface="Gill Sans MT" panose="020B0502020104020203" pitchFamily="34" charset="0"/>
              </a:rPr>
              <a:t>：</a:t>
            </a:r>
          </a:p>
          <a:p>
            <a:pPr marL="579890" lvl="1" indent="-342900">
              <a:buFont typeface="+mj-lt"/>
              <a:buAutoNum type="arabicPeriod"/>
            </a:pPr>
            <a:r>
              <a:rPr lang="en-US" altLang="zh-CN" sz="1400" dirty="0">
                <a:latin typeface="Gill Sans MT" panose="020B0502020104020203" pitchFamily="34" charset="0"/>
              </a:rPr>
              <a:t>72 </a:t>
            </a:r>
            <a:r>
              <a:rPr lang="zh-CN" altLang="en-US" sz="1400" dirty="0">
                <a:latin typeface="Gill Sans MT" panose="020B0502020104020203" pitchFamily="34" charset="0"/>
              </a:rPr>
              <a:t>个 </a:t>
            </a:r>
            <a:r>
              <a:rPr lang="en-US" altLang="zh-CN" sz="1400" dirty="0">
                <a:latin typeface="Gill Sans MT" panose="020B0502020104020203" pitchFamily="34" charset="0"/>
              </a:rPr>
              <a:t>Arm </a:t>
            </a:r>
            <a:r>
              <a:rPr lang="en-US" altLang="zh-CN" sz="1400" dirty="0" err="1">
                <a:latin typeface="Gill Sans MT" panose="020B0502020104020203" pitchFamily="34" charset="0"/>
              </a:rPr>
              <a:t>Neoverse</a:t>
            </a:r>
            <a:r>
              <a:rPr lang="en-US" altLang="zh-CN" sz="1400" dirty="0">
                <a:latin typeface="Gill Sans MT" panose="020B0502020104020203" pitchFamily="34" charset="0"/>
              </a:rPr>
              <a:t> V2 </a:t>
            </a:r>
            <a:r>
              <a:rPr lang="zh-CN" altLang="en-US" sz="1400" dirty="0">
                <a:latin typeface="Gill Sans MT" panose="020B0502020104020203" pitchFamily="34" charset="0"/>
              </a:rPr>
              <a:t>内核，每个内核 </a:t>
            </a:r>
            <a:r>
              <a:rPr lang="en-US" altLang="zh-CN" sz="1400" dirty="0">
                <a:latin typeface="Gill Sans MT" panose="020B0502020104020203" pitchFamily="34" charset="0"/>
              </a:rPr>
              <a:t>Armv9.0-A ISA </a:t>
            </a:r>
            <a:r>
              <a:rPr lang="zh-CN" altLang="en-US" sz="1400" dirty="0">
                <a:latin typeface="Gill Sans MT" panose="020B0502020104020203" pitchFamily="34" charset="0"/>
              </a:rPr>
              <a:t>和 </a:t>
            </a:r>
            <a:r>
              <a:rPr lang="en-US" altLang="zh-CN" sz="1400" dirty="0">
                <a:latin typeface="Gill Sans MT" panose="020B0502020104020203" pitchFamily="34" charset="0"/>
              </a:rPr>
              <a:t>4 </a:t>
            </a:r>
            <a:r>
              <a:rPr lang="zh-CN" altLang="en-US" sz="1400" dirty="0">
                <a:latin typeface="Gill Sans MT" panose="020B0502020104020203" pitchFamily="34" charset="0"/>
              </a:rPr>
              <a:t>个 </a:t>
            </a:r>
            <a:r>
              <a:rPr lang="en-US" altLang="zh-CN" sz="1400" dirty="0">
                <a:latin typeface="Gill Sans MT" panose="020B0502020104020203" pitchFamily="34" charset="0"/>
              </a:rPr>
              <a:t>128 </a:t>
            </a:r>
            <a:r>
              <a:rPr lang="zh-CN" altLang="en-US" sz="1400" dirty="0">
                <a:latin typeface="Gill Sans MT" panose="020B0502020104020203" pitchFamily="34" charset="0"/>
              </a:rPr>
              <a:t>位 </a:t>
            </a:r>
            <a:r>
              <a:rPr lang="en-US" altLang="zh-CN" sz="1400" dirty="0">
                <a:latin typeface="Gill Sans MT" panose="020B0502020104020203" pitchFamily="34" charset="0"/>
              </a:rPr>
              <a:t>SIMD </a:t>
            </a:r>
            <a:r>
              <a:rPr lang="zh-CN" altLang="en-US" sz="1400" dirty="0">
                <a:latin typeface="Gill Sans MT" panose="020B0502020104020203" pitchFamily="34" charset="0"/>
              </a:rPr>
              <a:t>单元；</a:t>
            </a:r>
          </a:p>
          <a:p>
            <a:pPr marL="579890" lvl="1" indent="-342900">
              <a:buFont typeface="+mj-lt"/>
              <a:buAutoNum type="arabicPeriod"/>
            </a:pPr>
            <a:r>
              <a:rPr lang="en-US" altLang="zh-CN" sz="1400" dirty="0">
                <a:latin typeface="Gill Sans MT" panose="020B0502020104020203" pitchFamily="34" charset="0"/>
              </a:rPr>
              <a:t>512 GB</a:t>
            </a:r>
            <a:r>
              <a:rPr lang="zh-CN" altLang="en-US" sz="1400" dirty="0">
                <a:latin typeface="Gill Sans MT" panose="020B0502020104020203" pitchFamily="34" charset="0"/>
              </a:rPr>
              <a:t> </a:t>
            </a:r>
            <a:r>
              <a:rPr lang="en-US" altLang="zh-CN" sz="1400" dirty="0">
                <a:latin typeface="Gill Sans MT" panose="020B0502020104020203" pitchFamily="34" charset="0"/>
              </a:rPr>
              <a:t>LPDDR5X </a:t>
            </a:r>
            <a:r>
              <a:rPr lang="zh-CN" altLang="en-US" sz="1400" dirty="0">
                <a:latin typeface="Gill Sans MT" panose="020B0502020104020203" pitchFamily="34" charset="0"/>
              </a:rPr>
              <a:t>内存，提供高达 </a:t>
            </a:r>
            <a:r>
              <a:rPr lang="en-US" altLang="zh-CN" sz="1400" dirty="0">
                <a:latin typeface="Gill Sans MT" panose="020B0502020104020203" pitchFamily="34" charset="0"/>
              </a:rPr>
              <a:t>546 GB/s </a:t>
            </a:r>
            <a:r>
              <a:rPr lang="zh-CN" altLang="en-US" sz="1400" dirty="0">
                <a:latin typeface="Gill Sans MT" panose="020B0502020104020203" pitchFamily="34" charset="0"/>
              </a:rPr>
              <a:t>的内存带宽；</a:t>
            </a:r>
          </a:p>
          <a:p>
            <a:pPr marL="579890" lvl="1" indent="-342900">
              <a:buFont typeface="+mj-lt"/>
              <a:buAutoNum type="arabicPeriod"/>
            </a:pPr>
            <a:r>
              <a:rPr lang="en-US" altLang="zh-CN" sz="1400" dirty="0">
                <a:latin typeface="Gill Sans MT" panose="020B0502020104020203" pitchFamily="34" charset="0"/>
              </a:rPr>
              <a:t>117 MB </a:t>
            </a:r>
            <a:r>
              <a:rPr lang="zh-CN" altLang="en-US" sz="1400" dirty="0">
                <a:latin typeface="Gill Sans MT" panose="020B0502020104020203" pitchFamily="34" charset="0"/>
              </a:rPr>
              <a:t>的 </a:t>
            </a:r>
            <a:r>
              <a:rPr lang="en-US" altLang="zh-CN" sz="1400" dirty="0">
                <a:latin typeface="Gill Sans MT" panose="020B0502020104020203" pitchFamily="34" charset="0"/>
              </a:rPr>
              <a:t>L3 </a:t>
            </a:r>
            <a:r>
              <a:rPr lang="zh-CN" altLang="en-US" sz="1400" dirty="0">
                <a:latin typeface="Gill Sans MT" panose="020B0502020104020203" pitchFamily="34" charset="0"/>
              </a:rPr>
              <a:t>缓存，内存带宽高达 </a:t>
            </a:r>
            <a:r>
              <a:rPr lang="en-US" altLang="zh-CN" sz="1400" dirty="0">
                <a:latin typeface="Gill Sans MT" panose="020B0502020104020203" pitchFamily="34" charset="0"/>
              </a:rPr>
              <a:t>3.2 TB/s</a:t>
            </a:r>
            <a:r>
              <a:rPr lang="zh-CN" altLang="en-US" sz="1400" dirty="0">
                <a:latin typeface="Gill Sans MT" panose="020B0502020104020203" pitchFamily="34" charset="0"/>
              </a:rPr>
              <a:t>；</a:t>
            </a:r>
          </a:p>
          <a:p>
            <a:pPr marL="579890" lvl="1" indent="-342900">
              <a:buFont typeface="+mj-lt"/>
              <a:buAutoNum type="arabicPeriod"/>
            </a:pPr>
            <a:r>
              <a:rPr lang="en-US" altLang="zh-CN" sz="1400" dirty="0">
                <a:latin typeface="Gill Sans MT" panose="020B0502020104020203" pitchFamily="34" charset="0"/>
              </a:rPr>
              <a:t>64 </a:t>
            </a:r>
            <a:r>
              <a:rPr lang="zh-CN" altLang="en-US" sz="1400" dirty="0">
                <a:latin typeface="Gill Sans MT" panose="020B0502020104020203" pitchFamily="34" charset="0"/>
              </a:rPr>
              <a:t>个 </a:t>
            </a:r>
            <a:r>
              <a:rPr lang="en-US" altLang="zh-CN" sz="1400" dirty="0">
                <a:latin typeface="Gill Sans MT" panose="020B0502020104020203" pitchFamily="34" charset="0"/>
              </a:rPr>
              <a:t>PCIe Gen5 </a:t>
            </a:r>
            <a:r>
              <a:rPr lang="zh-CN" altLang="en-US" sz="1400" dirty="0">
                <a:latin typeface="Gill Sans MT" panose="020B0502020104020203" pitchFamily="34" charset="0"/>
              </a:rPr>
              <a:t>通道；</a:t>
            </a:r>
          </a:p>
        </p:txBody>
      </p:sp>
      <p:sp>
        <p:nvSpPr>
          <p:cNvPr id="10" name="内容占位符 7">
            <a:extLst>
              <a:ext uri="{FF2B5EF4-FFF2-40B4-BE49-F238E27FC236}">
                <a16:creationId xmlns:a16="http://schemas.microsoft.com/office/drawing/2014/main" id="{95BA7A64-A450-6244-9C90-779B03D00488}"/>
              </a:ext>
            </a:extLst>
          </p:cNvPr>
          <p:cNvSpPr txBox="1">
            <a:spLocks/>
          </p:cNvSpPr>
          <p:nvPr/>
        </p:nvSpPr>
        <p:spPr>
          <a:xfrm>
            <a:off x="6098381" y="1927600"/>
            <a:ext cx="5258722" cy="2149472"/>
          </a:xfrm>
          <a:prstGeom prst="rect">
            <a:avLst/>
          </a:prstGeom>
          <a:solidFill>
            <a:srgbClr val="FFFFFF">
              <a:alpha val="80000"/>
            </a:srgbClr>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en-US" altLang="zh-CN" sz="1600" b="1" dirty="0">
                <a:latin typeface="Gill Sans MT" panose="020B0502020104020203" pitchFamily="34" charset="0"/>
              </a:rPr>
              <a:t>NVIDIA Hopper GPU</a:t>
            </a:r>
            <a:r>
              <a:rPr lang="zh-CN" altLang="en-US" sz="1600" b="1" dirty="0">
                <a:latin typeface="Gill Sans MT" panose="020B0502020104020203" pitchFamily="34" charset="0"/>
              </a:rPr>
              <a:t>：</a:t>
            </a:r>
            <a:endParaRPr lang="en-US" altLang="zh-CN" sz="1600" b="1" dirty="0">
              <a:latin typeface="Gill Sans MT" panose="020B0502020104020203" pitchFamily="34" charset="0"/>
            </a:endParaRPr>
          </a:p>
          <a:p>
            <a:pPr marL="579890" lvl="1" indent="-342900">
              <a:buFont typeface="+mj-lt"/>
              <a:buAutoNum type="arabicPeriod"/>
            </a:pPr>
            <a:r>
              <a:rPr lang="en-US" altLang="zh-CN" sz="1400" dirty="0">
                <a:latin typeface="Gill Sans MT" panose="020B0502020104020203" pitchFamily="34" charset="0"/>
              </a:rPr>
              <a:t>144 </a:t>
            </a:r>
            <a:r>
              <a:rPr lang="zh-CN" altLang="en-US" sz="1400" dirty="0">
                <a:latin typeface="Gill Sans MT" panose="020B0502020104020203" pitchFamily="34" charset="0"/>
              </a:rPr>
              <a:t>个第四代 </a:t>
            </a:r>
            <a:r>
              <a:rPr lang="en-US" altLang="zh-CN" sz="1400" dirty="0">
                <a:latin typeface="Gill Sans MT" panose="020B0502020104020203" pitchFamily="34" charset="0"/>
              </a:rPr>
              <a:t>Tensor</a:t>
            </a:r>
            <a:r>
              <a:rPr lang="zh-CN" altLang="en-US" sz="1400" dirty="0">
                <a:latin typeface="Gill Sans MT" panose="020B0502020104020203" pitchFamily="34" charset="0"/>
              </a:rPr>
              <a:t> </a:t>
            </a:r>
            <a:r>
              <a:rPr lang="en-US" altLang="zh-CN" sz="1400" dirty="0">
                <a:latin typeface="Gill Sans MT" panose="020B0502020104020203" pitchFamily="34" charset="0"/>
              </a:rPr>
              <a:t>Core</a:t>
            </a:r>
            <a:r>
              <a:rPr lang="zh-CN" altLang="en-US" sz="1400" dirty="0">
                <a:latin typeface="Gill Sans MT" panose="020B0502020104020203" pitchFamily="34" charset="0"/>
              </a:rPr>
              <a:t>、</a:t>
            </a:r>
            <a:r>
              <a:rPr lang="en-US" altLang="zh-CN" sz="1400" dirty="0">
                <a:latin typeface="Gill Sans MT" panose="020B0502020104020203" pitchFamily="34" charset="0"/>
              </a:rPr>
              <a:t>Transformer Engine</a:t>
            </a:r>
            <a:r>
              <a:rPr lang="zh-CN" altLang="en-US" sz="1400" dirty="0">
                <a:latin typeface="Gill Sans MT" panose="020B0502020104020203" pitchFamily="34" charset="0"/>
              </a:rPr>
              <a:t>、</a:t>
            </a:r>
            <a:r>
              <a:rPr lang="en-US" altLang="zh-CN" sz="1400" dirty="0">
                <a:latin typeface="Gill Sans MT" panose="020B0502020104020203" pitchFamily="34" charset="0"/>
              </a:rPr>
              <a:t>DPX </a:t>
            </a:r>
            <a:r>
              <a:rPr lang="zh-CN" altLang="en-US" sz="1400" dirty="0">
                <a:latin typeface="Gill Sans MT" panose="020B0502020104020203" pitchFamily="34" charset="0"/>
              </a:rPr>
              <a:t>和 </a:t>
            </a:r>
            <a:r>
              <a:rPr lang="en-US" altLang="zh-CN" sz="1400" dirty="0">
                <a:latin typeface="Gill Sans MT" panose="020B0502020104020203" pitchFamily="34" charset="0"/>
              </a:rPr>
              <a:t>3 </a:t>
            </a:r>
            <a:r>
              <a:rPr lang="zh-CN" altLang="en-US" sz="1400" dirty="0">
                <a:latin typeface="Gill Sans MT" panose="020B0502020104020203" pitchFamily="34" charset="0"/>
              </a:rPr>
              <a:t>倍高 </a:t>
            </a:r>
            <a:r>
              <a:rPr lang="en-US" altLang="zh-CN" sz="1400" dirty="0">
                <a:latin typeface="Gill Sans MT" panose="020B0502020104020203" pitchFamily="34" charset="0"/>
              </a:rPr>
              <a:t>FP32 </a:t>
            </a:r>
            <a:r>
              <a:rPr lang="zh-CN" altLang="en-US" sz="1400" dirty="0">
                <a:latin typeface="Gill Sans MT" panose="020B0502020104020203" pitchFamily="34" charset="0"/>
              </a:rPr>
              <a:t>和 </a:t>
            </a:r>
            <a:r>
              <a:rPr lang="en-US" altLang="zh-CN" sz="1400" dirty="0">
                <a:latin typeface="Gill Sans MT" panose="020B0502020104020203" pitchFamily="34" charset="0"/>
              </a:rPr>
              <a:t>FP64 </a:t>
            </a:r>
            <a:r>
              <a:rPr lang="zh-CN" altLang="en-US" sz="1400" dirty="0">
                <a:latin typeface="Gill Sans MT" panose="020B0502020104020203" pitchFamily="34" charset="0"/>
              </a:rPr>
              <a:t>的 </a:t>
            </a:r>
            <a:r>
              <a:rPr lang="en-US" altLang="zh-CN" sz="1400" dirty="0">
                <a:latin typeface="Gill Sans MT" panose="020B0502020104020203" pitchFamily="34" charset="0"/>
              </a:rPr>
              <a:t>SM</a:t>
            </a:r>
            <a:r>
              <a:rPr lang="zh-CN" altLang="en-US" sz="1400" dirty="0">
                <a:latin typeface="Gill Sans MT" panose="020B0502020104020203" pitchFamily="34" charset="0"/>
              </a:rPr>
              <a:t>；</a:t>
            </a:r>
          </a:p>
          <a:p>
            <a:pPr marL="579890" lvl="1" indent="-342900">
              <a:buFont typeface="+mj-lt"/>
              <a:buAutoNum type="arabicPeriod"/>
            </a:pPr>
            <a:r>
              <a:rPr lang="en-US" altLang="zh-CN" sz="1400" dirty="0">
                <a:latin typeface="Gill Sans MT" panose="020B0502020104020203" pitchFamily="34" charset="0"/>
              </a:rPr>
              <a:t>96 GB</a:t>
            </a:r>
            <a:r>
              <a:rPr lang="zh-CN" altLang="en-US" sz="1400" dirty="0">
                <a:latin typeface="Gill Sans MT" panose="020B0502020104020203" pitchFamily="34" charset="0"/>
              </a:rPr>
              <a:t> </a:t>
            </a:r>
            <a:r>
              <a:rPr lang="en-US" altLang="zh-CN" sz="1400" dirty="0">
                <a:latin typeface="Gill Sans MT" panose="020B0502020104020203" pitchFamily="34" charset="0"/>
              </a:rPr>
              <a:t>HBM3 </a:t>
            </a:r>
            <a:r>
              <a:rPr lang="zh-CN" altLang="en-US" sz="1400" dirty="0">
                <a:latin typeface="Gill Sans MT" panose="020B0502020104020203" pitchFamily="34" charset="0"/>
              </a:rPr>
              <a:t>内存提供高达 </a:t>
            </a:r>
            <a:r>
              <a:rPr lang="en-US" altLang="zh-CN" sz="1400" dirty="0">
                <a:latin typeface="Gill Sans MT" panose="020B0502020104020203" pitchFamily="34" charset="0"/>
              </a:rPr>
              <a:t>3000 GB/s </a:t>
            </a:r>
            <a:r>
              <a:rPr lang="zh-CN" altLang="en-US" sz="1400" dirty="0">
                <a:latin typeface="Gill Sans MT" panose="020B0502020104020203" pitchFamily="34" charset="0"/>
              </a:rPr>
              <a:t>的速度。</a:t>
            </a:r>
          </a:p>
          <a:p>
            <a:pPr marL="579890" lvl="1" indent="-342900">
              <a:buFont typeface="+mj-lt"/>
              <a:buAutoNum type="arabicPeriod"/>
            </a:pPr>
            <a:r>
              <a:rPr lang="en-US" altLang="zh-CN" sz="1400" dirty="0">
                <a:latin typeface="Gill Sans MT" panose="020B0502020104020203" pitchFamily="34" charset="0"/>
              </a:rPr>
              <a:t>60 MB </a:t>
            </a:r>
            <a:r>
              <a:rPr lang="zh-CN" altLang="en-US" sz="1400" dirty="0">
                <a:latin typeface="Gill Sans MT" panose="020B0502020104020203" pitchFamily="34" charset="0"/>
              </a:rPr>
              <a:t>二级缓存；</a:t>
            </a:r>
          </a:p>
          <a:p>
            <a:pPr marL="579890" lvl="1" indent="-342900">
              <a:buFont typeface="+mj-lt"/>
              <a:buAutoNum type="arabicPeriod"/>
            </a:pPr>
            <a:r>
              <a:rPr lang="en-US" altLang="zh-CN" sz="1400" dirty="0">
                <a:latin typeface="Gill Sans MT" panose="020B0502020104020203" pitchFamily="34" charset="0"/>
              </a:rPr>
              <a:t>NVLink 4 </a:t>
            </a:r>
            <a:r>
              <a:rPr lang="zh-CN" altLang="en-US" sz="1400" dirty="0">
                <a:latin typeface="Gill Sans MT" panose="020B0502020104020203" pitchFamily="34" charset="0"/>
              </a:rPr>
              <a:t>和 </a:t>
            </a:r>
            <a:r>
              <a:rPr lang="en-US" altLang="zh-CN" sz="1400" dirty="0">
                <a:latin typeface="Gill Sans MT" panose="020B0502020104020203" pitchFamily="34" charset="0"/>
              </a:rPr>
              <a:t>PCIe 5</a:t>
            </a:r>
            <a:r>
              <a:rPr lang="zh-CN" altLang="en-US" sz="1400" dirty="0">
                <a:latin typeface="Gill Sans MT" panose="020B0502020104020203" pitchFamily="34" charset="0"/>
              </a:rPr>
              <a:t>。</a:t>
            </a:r>
          </a:p>
        </p:txBody>
      </p:sp>
      <p:sp>
        <p:nvSpPr>
          <p:cNvPr id="12" name="内容占位符 7">
            <a:extLst>
              <a:ext uri="{FF2B5EF4-FFF2-40B4-BE49-F238E27FC236}">
                <a16:creationId xmlns:a16="http://schemas.microsoft.com/office/drawing/2014/main" id="{A7462C60-A0CF-E842-8060-AB000A763C56}"/>
              </a:ext>
            </a:extLst>
          </p:cNvPr>
          <p:cNvSpPr txBox="1">
            <a:spLocks/>
          </p:cNvSpPr>
          <p:nvPr/>
        </p:nvSpPr>
        <p:spPr>
          <a:xfrm>
            <a:off x="644784" y="4149080"/>
            <a:ext cx="5258722" cy="2149472"/>
          </a:xfrm>
          <a:prstGeom prst="rect">
            <a:avLst/>
          </a:prstGeom>
          <a:solidFill>
            <a:srgbClr val="FFFFFF">
              <a:alpha val="80000"/>
            </a:srgbClr>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sz="1600" b="1" dirty="0">
                <a:latin typeface="Gill Sans MT" panose="020B0502020104020203" pitchFamily="34" charset="0"/>
              </a:rPr>
              <a:t>英伟达 </a:t>
            </a:r>
            <a:r>
              <a:rPr lang="en-US" altLang="zh-CN" sz="1600" b="1" dirty="0">
                <a:latin typeface="Gill Sans MT" panose="020B0502020104020203" pitchFamily="34" charset="0"/>
              </a:rPr>
              <a:t>NVLink-C2C</a:t>
            </a:r>
            <a:r>
              <a:rPr lang="zh-CN" altLang="en-US" sz="1600" b="1" dirty="0">
                <a:latin typeface="Gill Sans MT" panose="020B0502020104020203" pitchFamily="34" charset="0"/>
              </a:rPr>
              <a:t>：</a:t>
            </a:r>
            <a:endParaRPr lang="en-US" altLang="zh-CN" sz="1600" b="1" dirty="0">
              <a:latin typeface="Gill Sans MT" panose="020B0502020104020203" pitchFamily="34" charset="0"/>
            </a:endParaRPr>
          </a:p>
          <a:p>
            <a:pPr marL="579890" lvl="1" indent="-342900">
              <a:buFont typeface="+mj-lt"/>
              <a:buAutoNum type="arabicPeriod"/>
            </a:pPr>
            <a:r>
              <a:rPr lang="en-US" altLang="zh-CN" sz="1400" dirty="0">
                <a:latin typeface="Gill Sans MT" panose="020B0502020104020203" pitchFamily="34" charset="0"/>
              </a:rPr>
              <a:t>Grace CPU </a:t>
            </a:r>
            <a:r>
              <a:rPr lang="zh-CN" altLang="en-US" sz="1400" dirty="0">
                <a:latin typeface="Gill Sans MT" panose="020B0502020104020203" pitchFamily="34" charset="0"/>
              </a:rPr>
              <a:t>和 </a:t>
            </a:r>
            <a:r>
              <a:rPr lang="en-US" altLang="zh-CN" sz="1400" dirty="0">
                <a:latin typeface="Gill Sans MT" panose="020B0502020104020203" pitchFamily="34" charset="0"/>
              </a:rPr>
              <a:t>Hopper GPU </a:t>
            </a:r>
            <a:r>
              <a:rPr lang="zh-CN" altLang="en-US" sz="1400" dirty="0">
                <a:latin typeface="Gill Sans MT" panose="020B0502020104020203" pitchFamily="34" charset="0"/>
              </a:rPr>
              <a:t>之间的硬件一致性互连。</a:t>
            </a:r>
          </a:p>
          <a:p>
            <a:pPr marL="579890" lvl="1" indent="-342900">
              <a:buFont typeface="+mj-lt"/>
              <a:buAutoNum type="arabicPeriod"/>
            </a:pPr>
            <a:r>
              <a:rPr lang="zh-CN" altLang="en-US" sz="1400" dirty="0">
                <a:latin typeface="Gill Sans MT" panose="020B0502020104020203" pitchFamily="34" charset="0"/>
              </a:rPr>
              <a:t>高达 </a:t>
            </a:r>
            <a:r>
              <a:rPr lang="en-US" altLang="zh-CN" sz="1400" dirty="0">
                <a:latin typeface="Gill Sans MT" panose="020B0502020104020203" pitchFamily="34" charset="0"/>
              </a:rPr>
              <a:t>900 GB/s </a:t>
            </a:r>
            <a:r>
              <a:rPr lang="zh-CN" altLang="en-US" sz="1400" dirty="0">
                <a:latin typeface="Gill Sans MT" panose="020B0502020104020203" pitchFamily="34" charset="0"/>
              </a:rPr>
              <a:t>的总带宽，</a:t>
            </a:r>
            <a:r>
              <a:rPr lang="en-US" altLang="zh-CN" sz="1400" dirty="0">
                <a:latin typeface="Gill Sans MT" panose="020B0502020104020203" pitchFamily="34" charset="0"/>
              </a:rPr>
              <a:t>450 GB/s/</a:t>
            </a:r>
            <a:r>
              <a:rPr lang="en-US" altLang="zh-CN" sz="1400" dirty="0" err="1">
                <a:latin typeface="Gill Sans MT" panose="020B0502020104020203" pitchFamily="34" charset="0"/>
              </a:rPr>
              <a:t>dir</a:t>
            </a:r>
            <a:r>
              <a:rPr lang="zh-CN" altLang="en-US" sz="1400" dirty="0">
                <a:latin typeface="Gill Sans MT" panose="020B0502020104020203" pitchFamily="34" charset="0"/>
              </a:rPr>
              <a:t>。</a:t>
            </a:r>
          </a:p>
          <a:p>
            <a:pPr marL="579890" lvl="1" indent="-342900">
              <a:buFont typeface="+mj-lt"/>
              <a:buAutoNum type="arabicPeriod"/>
            </a:pPr>
            <a:r>
              <a:rPr lang="zh-CN" altLang="en-US" sz="1400" dirty="0">
                <a:latin typeface="Gill Sans MT" panose="020B0502020104020203" pitchFamily="34" charset="0"/>
              </a:rPr>
              <a:t>扩展 </a:t>
            </a:r>
            <a:r>
              <a:rPr lang="en-US" altLang="zh-CN" sz="1400" dirty="0">
                <a:latin typeface="Gill Sans MT" panose="020B0502020104020203" pitchFamily="34" charset="0"/>
              </a:rPr>
              <a:t>GPU </a:t>
            </a:r>
            <a:r>
              <a:rPr lang="zh-CN" altLang="en-US" sz="1400" dirty="0">
                <a:latin typeface="Gill Sans MT" panose="020B0502020104020203" pitchFamily="34" charset="0"/>
              </a:rPr>
              <a:t>内存功能使 </a:t>
            </a:r>
            <a:r>
              <a:rPr lang="en-US" altLang="zh-CN" sz="1400" dirty="0">
                <a:latin typeface="Gill Sans MT" panose="020B0502020104020203" pitchFamily="34" charset="0"/>
              </a:rPr>
              <a:t>Hopper GPU </a:t>
            </a:r>
            <a:r>
              <a:rPr lang="zh-CN" altLang="en-US" sz="1400" dirty="0">
                <a:latin typeface="Gill Sans MT" panose="020B0502020104020203" pitchFamily="34" charset="0"/>
              </a:rPr>
              <a:t>能够将所有 </a:t>
            </a:r>
            <a:r>
              <a:rPr lang="en-US" altLang="zh-CN" sz="1400" dirty="0">
                <a:latin typeface="Gill Sans MT" panose="020B0502020104020203" pitchFamily="34" charset="0"/>
              </a:rPr>
              <a:t>CPU </a:t>
            </a:r>
            <a:r>
              <a:rPr lang="zh-CN" altLang="en-US" sz="1400" dirty="0">
                <a:latin typeface="Gill Sans MT" panose="020B0502020104020203" pitchFamily="34" charset="0"/>
              </a:rPr>
              <a:t>内存寻址为 </a:t>
            </a:r>
            <a:r>
              <a:rPr lang="en-US" altLang="zh-CN" sz="1400" dirty="0">
                <a:latin typeface="Gill Sans MT" panose="020B0502020104020203" pitchFamily="34" charset="0"/>
              </a:rPr>
              <a:t>GPU </a:t>
            </a:r>
            <a:r>
              <a:rPr lang="zh-CN" altLang="en-US" sz="1400" dirty="0">
                <a:latin typeface="Gill Sans MT" panose="020B0502020104020203" pitchFamily="34" charset="0"/>
              </a:rPr>
              <a:t>内存。每个 </a:t>
            </a:r>
            <a:r>
              <a:rPr lang="en-US" altLang="zh-CN" sz="1400" dirty="0">
                <a:latin typeface="Gill Sans MT" panose="020B0502020104020203" pitchFamily="34" charset="0"/>
              </a:rPr>
              <a:t>Hopper GPU </a:t>
            </a:r>
            <a:r>
              <a:rPr lang="zh-CN" altLang="en-US" sz="1400" dirty="0">
                <a:latin typeface="Gill Sans MT" panose="020B0502020104020203" pitchFamily="34" charset="0"/>
              </a:rPr>
              <a:t>可以在超级芯片内寻址多达 </a:t>
            </a:r>
            <a:r>
              <a:rPr lang="en-US" altLang="zh-CN" sz="1400" dirty="0">
                <a:latin typeface="Gill Sans MT" panose="020B0502020104020203" pitchFamily="34" charset="0"/>
              </a:rPr>
              <a:t>608 GB </a:t>
            </a:r>
            <a:r>
              <a:rPr lang="zh-CN" altLang="en-US" sz="1400" dirty="0">
                <a:latin typeface="Gill Sans MT" panose="020B0502020104020203" pitchFamily="34" charset="0"/>
              </a:rPr>
              <a:t>的内存。</a:t>
            </a:r>
          </a:p>
        </p:txBody>
      </p:sp>
      <p:sp>
        <p:nvSpPr>
          <p:cNvPr id="13" name="内容占位符 7">
            <a:extLst>
              <a:ext uri="{FF2B5EF4-FFF2-40B4-BE49-F238E27FC236}">
                <a16:creationId xmlns:a16="http://schemas.microsoft.com/office/drawing/2014/main" id="{41BA3B36-0567-F146-88A7-8717A40632A4}"/>
              </a:ext>
            </a:extLst>
          </p:cNvPr>
          <p:cNvSpPr txBox="1">
            <a:spLocks/>
          </p:cNvSpPr>
          <p:nvPr/>
        </p:nvSpPr>
        <p:spPr>
          <a:xfrm>
            <a:off x="6112363" y="4149080"/>
            <a:ext cx="5258722" cy="2149472"/>
          </a:xfrm>
          <a:prstGeom prst="rect">
            <a:avLst/>
          </a:prstGeom>
          <a:solidFill>
            <a:srgbClr val="FFFFFF">
              <a:alpha val="80000"/>
            </a:srgbClr>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en-US" altLang="zh-CN" sz="1600" b="1" dirty="0">
                <a:latin typeface="Gill Sans MT" panose="020B0502020104020203" pitchFamily="34" charset="0"/>
              </a:rPr>
              <a:t>NVIDIA NVLink </a:t>
            </a:r>
            <a:r>
              <a:rPr lang="zh-CN" altLang="en-US" sz="1600" b="1" dirty="0">
                <a:latin typeface="Gill Sans MT" panose="020B0502020104020203" pitchFamily="34" charset="0"/>
              </a:rPr>
              <a:t>切换系统：</a:t>
            </a:r>
          </a:p>
          <a:p>
            <a:pPr marL="579890" lvl="1" indent="-342900">
              <a:buFont typeface="+mj-lt"/>
              <a:buAutoNum type="arabicPeriod"/>
            </a:pPr>
            <a:r>
              <a:rPr lang="zh-CN" altLang="en-US" sz="1400" dirty="0">
                <a:latin typeface="Gill Sans MT" panose="020B0502020104020203" pitchFamily="34" charset="0"/>
              </a:rPr>
              <a:t>使用 </a:t>
            </a:r>
            <a:r>
              <a:rPr lang="en-US" altLang="zh-CN" sz="1400" dirty="0">
                <a:latin typeface="Gill Sans MT" panose="020B0502020104020203" pitchFamily="34" charset="0"/>
              </a:rPr>
              <a:t>NVLink 4 </a:t>
            </a:r>
            <a:r>
              <a:rPr lang="zh-CN" altLang="en-US" sz="1400" dirty="0">
                <a:latin typeface="Gill Sans MT" panose="020B0502020104020203" pitchFamily="34" charset="0"/>
              </a:rPr>
              <a:t>连接多达 </a:t>
            </a:r>
            <a:r>
              <a:rPr lang="en-US" altLang="zh-CN" sz="1400" dirty="0">
                <a:latin typeface="Gill Sans MT" panose="020B0502020104020203" pitchFamily="34" charset="0"/>
              </a:rPr>
              <a:t>256 </a:t>
            </a:r>
            <a:r>
              <a:rPr lang="zh-CN" altLang="en-US" sz="1400" dirty="0">
                <a:latin typeface="Gill Sans MT" panose="020B0502020104020203" pitchFamily="34" charset="0"/>
              </a:rPr>
              <a:t>个 </a:t>
            </a:r>
            <a:r>
              <a:rPr lang="en-US" altLang="zh-CN" sz="1400" dirty="0">
                <a:latin typeface="Gill Sans MT" panose="020B0502020104020203" pitchFamily="34" charset="0"/>
              </a:rPr>
              <a:t>NVIDIA Grace Hopper </a:t>
            </a:r>
            <a:r>
              <a:rPr lang="zh-CN" altLang="en-US" sz="1400" dirty="0">
                <a:latin typeface="Gill Sans MT" panose="020B0502020104020203" pitchFamily="34" charset="0"/>
              </a:rPr>
              <a:t>超级芯片。</a:t>
            </a:r>
          </a:p>
          <a:p>
            <a:pPr marL="579890" lvl="1" indent="-342900">
              <a:buFont typeface="+mj-lt"/>
              <a:buAutoNum type="arabicPeriod"/>
            </a:pPr>
            <a:r>
              <a:rPr lang="zh-CN" altLang="en-US" sz="1400" dirty="0">
                <a:latin typeface="Gill Sans MT" panose="020B0502020104020203" pitchFamily="34" charset="0"/>
              </a:rPr>
              <a:t>每个连接 </a:t>
            </a:r>
            <a:r>
              <a:rPr lang="en-US" altLang="zh-CN" sz="1400" dirty="0">
                <a:latin typeface="Gill Sans MT" panose="020B0502020104020203" pitchFamily="34" charset="0"/>
              </a:rPr>
              <a:t>NVLink </a:t>
            </a:r>
            <a:r>
              <a:rPr lang="zh-CN" altLang="en-US" sz="1400" dirty="0">
                <a:latin typeface="Gill Sans MT" panose="020B0502020104020203" pitchFamily="34" charset="0"/>
              </a:rPr>
              <a:t>的 </a:t>
            </a:r>
            <a:r>
              <a:rPr lang="en-US" altLang="zh-CN" sz="1400" dirty="0">
                <a:latin typeface="Gill Sans MT" panose="020B0502020104020203" pitchFamily="34" charset="0"/>
              </a:rPr>
              <a:t>Hopper GPU </a:t>
            </a:r>
            <a:r>
              <a:rPr lang="zh-CN" altLang="en-US" sz="1400" dirty="0">
                <a:latin typeface="Gill Sans MT" panose="020B0502020104020203" pitchFamily="34" charset="0"/>
              </a:rPr>
              <a:t>都可以寻址网络中所有超级芯片的所有 </a:t>
            </a:r>
            <a:r>
              <a:rPr lang="en-US" altLang="zh-CN" sz="1400" dirty="0">
                <a:latin typeface="Gill Sans MT" panose="020B0502020104020203" pitchFamily="34" charset="0"/>
              </a:rPr>
              <a:t>HBM3 </a:t>
            </a:r>
            <a:r>
              <a:rPr lang="zh-CN" altLang="en-US" sz="1400" dirty="0">
                <a:latin typeface="Gill Sans MT" panose="020B0502020104020203" pitchFamily="34" charset="0"/>
              </a:rPr>
              <a:t>和 </a:t>
            </a:r>
            <a:r>
              <a:rPr lang="en-US" altLang="zh-CN" sz="1400" dirty="0">
                <a:latin typeface="Gill Sans MT" panose="020B0502020104020203" pitchFamily="34" charset="0"/>
              </a:rPr>
              <a:t>LPDDR5X </a:t>
            </a:r>
            <a:r>
              <a:rPr lang="zh-CN" altLang="en-US" sz="1400" dirty="0">
                <a:latin typeface="Gill Sans MT" panose="020B0502020104020203" pitchFamily="34" charset="0"/>
              </a:rPr>
              <a:t>内存，最高可达 </a:t>
            </a:r>
            <a:r>
              <a:rPr lang="en-US" altLang="zh-CN" sz="1400" dirty="0">
                <a:latin typeface="Gill Sans MT" panose="020B0502020104020203" pitchFamily="34" charset="0"/>
              </a:rPr>
              <a:t>150 TB </a:t>
            </a:r>
            <a:r>
              <a:rPr lang="zh-CN" altLang="en-US" sz="1400" dirty="0">
                <a:latin typeface="Gill Sans MT" panose="020B0502020104020203" pitchFamily="34" charset="0"/>
              </a:rPr>
              <a:t>的 </a:t>
            </a:r>
            <a:r>
              <a:rPr lang="en-US" altLang="zh-CN" sz="1400" dirty="0">
                <a:latin typeface="Gill Sans MT" panose="020B0502020104020203" pitchFamily="34" charset="0"/>
              </a:rPr>
              <a:t>GPU </a:t>
            </a:r>
            <a:r>
              <a:rPr lang="zh-CN" altLang="en-US" sz="1400" dirty="0">
                <a:latin typeface="Gill Sans MT" panose="020B0502020104020203" pitchFamily="34" charset="0"/>
              </a:rPr>
              <a:t>可寻址内存。</a:t>
            </a:r>
          </a:p>
        </p:txBody>
      </p:sp>
      <p:sp>
        <p:nvSpPr>
          <p:cNvPr id="14" name="矩形 13">
            <a:extLst>
              <a:ext uri="{FF2B5EF4-FFF2-40B4-BE49-F238E27FC236}">
                <a16:creationId xmlns:a16="http://schemas.microsoft.com/office/drawing/2014/main" id="{1559A5E2-397B-9844-9040-1A46B6BAD3A4}"/>
              </a:ext>
            </a:extLst>
          </p:cNvPr>
          <p:cNvSpPr/>
          <p:nvPr/>
        </p:nvSpPr>
        <p:spPr>
          <a:xfrm>
            <a:off x="637616" y="1306066"/>
            <a:ext cx="10963473" cy="499689"/>
          </a:xfrm>
          <a:prstGeom prst="rect">
            <a:avLst/>
          </a:prstGeom>
        </p:spPr>
        <p:txBody>
          <a:bodyPr wrap="square">
            <a:spAutoFit/>
          </a:bodyPr>
          <a:lstStyle/>
          <a:p>
            <a:pPr algn="ctr">
              <a:lnSpc>
                <a:spcPct val="150000"/>
              </a:lnSpc>
            </a:pPr>
            <a:r>
              <a:rPr lang="zh-CN" altLang="en-US" sz="2000" b="1" dirty="0">
                <a:solidFill>
                  <a:srgbClr val="374154"/>
                </a:solidFill>
                <a:latin typeface="Gill Sans MT" panose="020B0502020104020203" pitchFamily="34" charset="0"/>
                <a:ea typeface="Microsoft YaHei" panose="020B0503020204020204" pitchFamily="34" charset="-122"/>
              </a:rPr>
              <a:t>第一个真正的异构加速平台，适用于高性能计算</a:t>
            </a:r>
            <a:r>
              <a:rPr lang="en-US" altLang="zh-CN" sz="2000" b="1" dirty="0">
                <a:solidFill>
                  <a:srgbClr val="374154"/>
                </a:solidFill>
                <a:latin typeface="Gill Sans MT" panose="020B0502020104020203" pitchFamily="34" charset="0"/>
                <a:ea typeface="Microsoft YaHei" panose="020B0503020204020204" pitchFamily="34" charset="-122"/>
              </a:rPr>
              <a:t>(HPC) </a:t>
            </a:r>
            <a:r>
              <a:rPr lang="zh-CN" altLang="en-US" sz="2000" b="1" dirty="0">
                <a:solidFill>
                  <a:srgbClr val="374154"/>
                </a:solidFill>
                <a:latin typeface="Gill Sans MT" panose="020B0502020104020203" pitchFamily="34" charset="0"/>
                <a:ea typeface="Microsoft YaHei" panose="020B0503020204020204" pitchFamily="34" charset="-122"/>
              </a:rPr>
              <a:t>和</a:t>
            </a:r>
            <a:r>
              <a:rPr lang="en-US" altLang="zh-CN" sz="2000" b="1" dirty="0">
                <a:solidFill>
                  <a:srgbClr val="374154"/>
                </a:solidFill>
                <a:latin typeface="Gill Sans MT" panose="020B0502020104020203" pitchFamily="34" charset="0"/>
                <a:ea typeface="Microsoft YaHei" panose="020B0503020204020204" pitchFamily="34" charset="-122"/>
              </a:rPr>
              <a:t>AI</a:t>
            </a:r>
            <a:r>
              <a:rPr lang="zh-CN" altLang="en-US" sz="2000" b="1" dirty="0">
                <a:solidFill>
                  <a:srgbClr val="374154"/>
                </a:solidFill>
                <a:latin typeface="Gill Sans MT" panose="020B0502020104020203" pitchFamily="34" charset="0"/>
                <a:ea typeface="Microsoft YaHei" panose="020B0503020204020204" pitchFamily="34" charset="-122"/>
              </a:rPr>
              <a:t>工作负载</a:t>
            </a:r>
          </a:p>
        </p:txBody>
      </p:sp>
    </p:spTree>
    <p:extLst>
      <p:ext uri="{BB962C8B-B14F-4D97-AF65-F5344CB8AC3E}">
        <p14:creationId xmlns:p14="http://schemas.microsoft.com/office/powerpoint/2010/main" val="4036956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18116B-F91C-7F4E-8D5E-EE743EF5F552}"/>
              </a:ext>
            </a:extLst>
          </p:cNvPr>
          <p:cNvSpPr>
            <a:spLocks noGrp="1"/>
          </p:cNvSpPr>
          <p:nvPr>
            <p:ph type="title"/>
          </p:nvPr>
        </p:nvSpPr>
        <p:spPr/>
        <p:txBody>
          <a:bodyPr/>
          <a:lstStyle/>
          <a:p>
            <a:r>
              <a:rPr lang="en-US" altLang="zh-CN" dirty="0"/>
              <a:t>Hopper</a:t>
            </a:r>
            <a:r>
              <a:rPr lang="zh-CN" altLang="en-US" dirty="0"/>
              <a:t> 赫柏架构</a:t>
            </a:r>
            <a:endParaRPr kumimoji="1" lang="zh-CN" altLang="en-US" dirty="0"/>
          </a:p>
        </p:txBody>
      </p:sp>
      <p:pic>
        <p:nvPicPr>
          <p:cNvPr id="5" name="图片 4">
            <a:extLst>
              <a:ext uri="{FF2B5EF4-FFF2-40B4-BE49-F238E27FC236}">
                <a16:creationId xmlns:a16="http://schemas.microsoft.com/office/drawing/2014/main" id="{04916F02-8F2E-2D4E-B95A-9D6AD6B1921F}"/>
              </a:ext>
            </a:extLst>
          </p:cNvPr>
          <p:cNvPicPr>
            <a:picLocks noChangeAspect="1"/>
          </p:cNvPicPr>
          <p:nvPr/>
        </p:nvPicPr>
        <p:blipFill>
          <a:blip r:embed="rId2"/>
          <a:stretch>
            <a:fillRect/>
          </a:stretch>
        </p:blipFill>
        <p:spPr>
          <a:xfrm>
            <a:off x="758031" y="1484784"/>
            <a:ext cx="10680700" cy="4889500"/>
          </a:xfrm>
          <a:prstGeom prst="rect">
            <a:avLst/>
          </a:prstGeom>
        </p:spPr>
      </p:pic>
    </p:spTree>
    <p:extLst>
      <p:ext uri="{BB962C8B-B14F-4D97-AF65-F5344CB8AC3E}">
        <p14:creationId xmlns:p14="http://schemas.microsoft.com/office/powerpoint/2010/main" val="117601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DD2FE9-EE7E-2D43-A009-3FCE36C65D28}"/>
              </a:ext>
            </a:extLst>
          </p:cNvPr>
          <p:cNvSpPr>
            <a:spLocks noGrp="1"/>
          </p:cNvSpPr>
          <p:nvPr>
            <p:ph type="title"/>
          </p:nvPr>
        </p:nvSpPr>
        <p:spPr/>
        <p:txBody>
          <a:bodyPr/>
          <a:lstStyle/>
          <a:p>
            <a:r>
              <a:rPr lang="en-US" altLang="zh-CN" dirty="0"/>
              <a:t>Hopper</a:t>
            </a:r>
            <a:r>
              <a:rPr lang="zh-CN" altLang="en-US" dirty="0"/>
              <a:t> 赫柏架构</a:t>
            </a:r>
            <a:endParaRPr kumimoji="1" lang="zh-CN" altLang="en-US" dirty="0"/>
          </a:p>
        </p:txBody>
      </p:sp>
      <p:sp>
        <p:nvSpPr>
          <p:cNvPr id="7" name="内容占位符 6">
            <a:extLst>
              <a:ext uri="{FF2B5EF4-FFF2-40B4-BE49-F238E27FC236}">
                <a16:creationId xmlns:a16="http://schemas.microsoft.com/office/drawing/2014/main" id="{042918B0-ECFA-B347-8DB6-BB3284ED7259}"/>
              </a:ext>
            </a:extLst>
          </p:cNvPr>
          <p:cNvSpPr>
            <a:spLocks noGrp="1"/>
          </p:cNvSpPr>
          <p:nvPr>
            <p:ph sz="half" idx="1"/>
          </p:nvPr>
        </p:nvSpPr>
        <p:spPr>
          <a:xfrm>
            <a:off x="623635" y="1268760"/>
            <a:ext cx="10963473" cy="4608512"/>
          </a:xfrm>
        </p:spPr>
        <p:txBody>
          <a:bodyPr/>
          <a:lstStyle/>
          <a:p>
            <a:r>
              <a:rPr lang="en-US" altLang="zh-CN" dirty="0"/>
              <a:t>GPC</a:t>
            </a:r>
            <a:r>
              <a:rPr lang="zh-CN" altLang="en-US" dirty="0"/>
              <a:t> </a:t>
            </a:r>
            <a:r>
              <a:rPr lang="en-US" altLang="zh-CN" dirty="0"/>
              <a:t>8</a:t>
            </a:r>
            <a:r>
              <a:rPr lang="zh-CN" altLang="en-US" dirty="0"/>
              <a:t>组， </a:t>
            </a:r>
            <a:r>
              <a:rPr lang="en-US" altLang="zh-CN" dirty="0"/>
              <a:t>66</a:t>
            </a:r>
            <a:r>
              <a:rPr lang="zh-CN" altLang="en-US" dirty="0"/>
              <a:t>组</a:t>
            </a:r>
            <a:r>
              <a:rPr lang="en-US" altLang="zh-CN" dirty="0"/>
              <a:t>TPC</a:t>
            </a:r>
            <a:r>
              <a:rPr lang="zh-CN" altLang="en-US" dirty="0"/>
              <a:t>、</a:t>
            </a:r>
            <a:r>
              <a:rPr lang="en-US" altLang="zh-CN" dirty="0"/>
              <a:t>132</a:t>
            </a:r>
            <a:r>
              <a:rPr lang="zh-CN" altLang="en-US" dirty="0"/>
              <a:t>组</a:t>
            </a:r>
            <a:r>
              <a:rPr lang="en-US" altLang="zh-CN" dirty="0"/>
              <a:t>SM</a:t>
            </a:r>
            <a:r>
              <a:rPr lang="zh-CN" altLang="en-US" dirty="0"/>
              <a:t>，总计有</a:t>
            </a:r>
            <a:r>
              <a:rPr lang="en-US" altLang="zh-CN" dirty="0"/>
              <a:t>16896</a:t>
            </a:r>
            <a:r>
              <a:rPr lang="zh-CN" altLang="en-US" dirty="0"/>
              <a:t>个</a:t>
            </a:r>
            <a:r>
              <a:rPr lang="en-US" altLang="zh-CN" dirty="0"/>
              <a:t>CUDA</a:t>
            </a:r>
            <a:r>
              <a:rPr lang="zh-CN" altLang="en-US" dirty="0"/>
              <a:t>核心、</a:t>
            </a:r>
            <a:r>
              <a:rPr lang="en-US" altLang="zh-CN" dirty="0"/>
              <a:t>528</a:t>
            </a:r>
            <a:r>
              <a:rPr lang="zh-CN" altLang="en-US" dirty="0"/>
              <a:t>个</a:t>
            </a:r>
            <a:r>
              <a:rPr lang="en-US" altLang="zh-CN" dirty="0"/>
              <a:t>Tensor</a:t>
            </a:r>
            <a:r>
              <a:rPr lang="zh-CN" altLang="en-US" dirty="0"/>
              <a:t>核心、</a:t>
            </a:r>
            <a:r>
              <a:rPr lang="en-US" altLang="zh-CN" dirty="0"/>
              <a:t>50MB</a:t>
            </a:r>
            <a:r>
              <a:rPr lang="zh-CN" altLang="en-US" dirty="0"/>
              <a:t>二级缓存。显存为新一代</a:t>
            </a:r>
            <a:r>
              <a:rPr lang="en-US" altLang="zh-CN" dirty="0"/>
              <a:t>HBM3</a:t>
            </a:r>
            <a:r>
              <a:rPr lang="zh-CN" altLang="en-US" dirty="0"/>
              <a:t>，容量</a:t>
            </a:r>
            <a:r>
              <a:rPr lang="en-US" altLang="zh-CN" dirty="0"/>
              <a:t>80GB</a:t>
            </a:r>
            <a:r>
              <a:rPr lang="zh-CN" altLang="en-US" dirty="0"/>
              <a:t>，位宽</a:t>
            </a:r>
            <a:r>
              <a:rPr lang="en-US" altLang="zh-CN" dirty="0"/>
              <a:t>5120-bit</a:t>
            </a:r>
            <a:r>
              <a:rPr lang="zh-CN" altLang="en-US" dirty="0"/>
              <a:t>，带宽高达</a:t>
            </a:r>
            <a:r>
              <a:rPr lang="en-US" altLang="zh-CN" dirty="0"/>
              <a:t>3TB/s</a:t>
            </a:r>
            <a:endParaRPr lang="zh-CN" altLang="en-US" dirty="0"/>
          </a:p>
        </p:txBody>
      </p:sp>
      <p:pic>
        <p:nvPicPr>
          <p:cNvPr id="5" name="图片 4">
            <a:extLst>
              <a:ext uri="{FF2B5EF4-FFF2-40B4-BE49-F238E27FC236}">
                <a16:creationId xmlns:a16="http://schemas.microsoft.com/office/drawing/2014/main" id="{C5765F0C-A342-2846-9BF5-F555EB2D59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7442" y="2342596"/>
            <a:ext cx="9241878" cy="4123866"/>
          </a:xfrm>
          <a:prstGeom prst="rect">
            <a:avLst/>
          </a:prstGeom>
        </p:spPr>
      </p:pic>
    </p:spTree>
    <p:extLst>
      <p:ext uri="{BB962C8B-B14F-4D97-AF65-F5344CB8AC3E}">
        <p14:creationId xmlns:p14="http://schemas.microsoft.com/office/powerpoint/2010/main" val="4282189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DD2FE9-EE7E-2D43-A009-3FCE36C65D28}"/>
              </a:ext>
            </a:extLst>
          </p:cNvPr>
          <p:cNvSpPr>
            <a:spLocks noGrp="1"/>
          </p:cNvSpPr>
          <p:nvPr>
            <p:ph type="title"/>
          </p:nvPr>
        </p:nvSpPr>
        <p:spPr/>
        <p:txBody>
          <a:bodyPr/>
          <a:lstStyle/>
          <a:p>
            <a:r>
              <a:rPr lang="en-US" altLang="zh-CN" dirty="0"/>
              <a:t>Hopper</a:t>
            </a:r>
            <a:r>
              <a:rPr lang="zh-CN" altLang="en-US" dirty="0"/>
              <a:t> 赫柏架构</a:t>
            </a:r>
            <a:endParaRPr kumimoji="1" lang="zh-CN" altLang="en-US" dirty="0"/>
          </a:p>
        </p:txBody>
      </p:sp>
      <p:sp>
        <p:nvSpPr>
          <p:cNvPr id="7" name="内容占位符 6">
            <a:extLst>
              <a:ext uri="{FF2B5EF4-FFF2-40B4-BE49-F238E27FC236}">
                <a16:creationId xmlns:a16="http://schemas.microsoft.com/office/drawing/2014/main" id="{2B624C97-EF8A-AD4E-BCD4-CA164D4064B1}"/>
              </a:ext>
            </a:extLst>
          </p:cNvPr>
          <p:cNvSpPr>
            <a:spLocks noGrp="1"/>
          </p:cNvSpPr>
          <p:nvPr>
            <p:ph sz="half" idx="1"/>
          </p:nvPr>
        </p:nvSpPr>
        <p:spPr>
          <a:xfrm>
            <a:off x="659639" y="1412776"/>
            <a:ext cx="6194826" cy="2520280"/>
          </a:xfrm>
        </p:spPr>
        <p:txBody>
          <a:bodyPr/>
          <a:lstStyle/>
          <a:p>
            <a:pPr>
              <a:lnSpc>
                <a:spcPct val="120000"/>
              </a:lnSpc>
            </a:pPr>
            <a:r>
              <a:rPr lang="en-US" altLang="zh-CN" sz="1600" dirty="0"/>
              <a:t>SM </a:t>
            </a:r>
            <a:r>
              <a:rPr lang="zh-CN" altLang="en-US" sz="1600" dirty="0"/>
              <a:t>结构：</a:t>
            </a:r>
          </a:p>
          <a:p>
            <a:pPr marL="582006" lvl="1" indent="-342900">
              <a:lnSpc>
                <a:spcPct val="120000"/>
              </a:lnSpc>
              <a:buFont typeface="+mj-lt"/>
              <a:buAutoNum type="arabicPeriod"/>
            </a:pPr>
            <a:r>
              <a:rPr lang="en-US" altLang="zh-CN" sz="1400" dirty="0"/>
              <a:t>4 </a:t>
            </a:r>
            <a:r>
              <a:rPr lang="zh-CN" altLang="en-US" sz="1400" dirty="0"/>
              <a:t>个 </a:t>
            </a:r>
            <a:r>
              <a:rPr lang="en-US" altLang="zh-CN" sz="1400" dirty="0"/>
              <a:t>Warp Scheduler</a:t>
            </a:r>
            <a:r>
              <a:rPr lang="zh-CN" altLang="en-US" sz="1400" dirty="0"/>
              <a:t>，</a:t>
            </a:r>
            <a:r>
              <a:rPr lang="en-US" altLang="zh-CN" sz="1400" dirty="0"/>
              <a:t>4 </a:t>
            </a:r>
            <a:r>
              <a:rPr lang="zh-CN" altLang="en-US" sz="1400" dirty="0"/>
              <a:t>个 </a:t>
            </a:r>
            <a:r>
              <a:rPr lang="en-US" altLang="zh-CN" sz="1400" dirty="0"/>
              <a:t>Dispatch Unit</a:t>
            </a:r>
            <a:r>
              <a:rPr lang="zh-CN" altLang="en-US" sz="1400" dirty="0"/>
              <a:t>（与 </a:t>
            </a:r>
            <a:r>
              <a:rPr lang="en-US" altLang="zh-CN" sz="1400" dirty="0"/>
              <a:t>A100 </a:t>
            </a:r>
            <a:r>
              <a:rPr lang="zh-CN" altLang="en-US" sz="1400" dirty="0"/>
              <a:t>一致）</a:t>
            </a:r>
          </a:p>
          <a:p>
            <a:pPr marL="582006" lvl="1" indent="-342900">
              <a:lnSpc>
                <a:spcPct val="120000"/>
              </a:lnSpc>
              <a:buFont typeface="+mj-lt"/>
              <a:buAutoNum type="arabicPeriod"/>
            </a:pPr>
            <a:r>
              <a:rPr lang="en-US" altLang="zh-CN" sz="1400" dirty="0"/>
              <a:t>128 </a:t>
            </a:r>
            <a:r>
              <a:rPr lang="zh-CN" altLang="en-US" sz="1400" dirty="0"/>
              <a:t>个 </a:t>
            </a:r>
            <a:r>
              <a:rPr lang="en-US" altLang="zh-CN" sz="1400" dirty="0"/>
              <a:t>FP32 Core</a:t>
            </a:r>
            <a:r>
              <a:rPr lang="zh-CN" altLang="en-US" sz="1400" dirty="0"/>
              <a:t>（</a:t>
            </a:r>
            <a:r>
              <a:rPr lang="en-US" altLang="zh-CN" sz="1400" dirty="0"/>
              <a:t>4 * 32</a:t>
            </a:r>
            <a:r>
              <a:rPr lang="zh-CN" altLang="en-US" sz="1400" dirty="0"/>
              <a:t>）（相比 </a:t>
            </a:r>
            <a:r>
              <a:rPr lang="en-US" altLang="zh-CN" sz="1400" dirty="0"/>
              <a:t>A100 </a:t>
            </a:r>
            <a:r>
              <a:rPr lang="zh-CN" altLang="en-US" sz="1400" dirty="0"/>
              <a:t>翻倍）</a:t>
            </a:r>
          </a:p>
          <a:p>
            <a:pPr marL="582006" lvl="1" indent="-342900">
              <a:lnSpc>
                <a:spcPct val="120000"/>
              </a:lnSpc>
              <a:buFont typeface="+mj-lt"/>
              <a:buAutoNum type="arabicPeriod"/>
            </a:pPr>
            <a:r>
              <a:rPr lang="en-US" altLang="zh-CN" sz="1400" dirty="0"/>
              <a:t>64 </a:t>
            </a:r>
            <a:r>
              <a:rPr lang="zh-CN" altLang="en-US" sz="1400" dirty="0"/>
              <a:t>个 </a:t>
            </a:r>
            <a:r>
              <a:rPr lang="en-US" altLang="zh-CN" sz="1400" dirty="0"/>
              <a:t>INT32 Core</a:t>
            </a:r>
            <a:r>
              <a:rPr lang="zh-CN" altLang="en-US" sz="1400" dirty="0"/>
              <a:t>（</a:t>
            </a:r>
            <a:r>
              <a:rPr lang="en-US" altLang="zh-CN" sz="1400" dirty="0"/>
              <a:t>4 * 16</a:t>
            </a:r>
            <a:r>
              <a:rPr lang="zh-CN" altLang="en-US" sz="1400" dirty="0"/>
              <a:t>）（与 </a:t>
            </a:r>
            <a:r>
              <a:rPr lang="en-US" altLang="zh-CN" sz="1400" dirty="0"/>
              <a:t>A100 </a:t>
            </a:r>
            <a:r>
              <a:rPr lang="zh-CN" altLang="en-US" sz="1400" dirty="0"/>
              <a:t>一致）</a:t>
            </a:r>
          </a:p>
          <a:p>
            <a:pPr marL="582006" lvl="1" indent="-342900">
              <a:lnSpc>
                <a:spcPct val="120000"/>
              </a:lnSpc>
              <a:buFont typeface="+mj-lt"/>
              <a:buAutoNum type="arabicPeriod"/>
            </a:pPr>
            <a:r>
              <a:rPr lang="en-US" altLang="zh-CN" sz="1400" dirty="0"/>
              <a:t>64 </a:t>
            </a:r>
            <a:r>
              <a:rPr lang="zh-CN" altLang="en-US" sz="1400" dirty="0"/>
              <a:t>个 </a:t>
            </a:r>
            <a:r>
              <a:rPr lang="en-US" altLang="zh-CN" sz="1400" dirty="0"/>
              <a:t>FP64 Core</a:t>
            </a:r>
            <a:r>
              <a:rPr lang="zh-CN" altLang="en-US" sz="1400" dirty="0"/>
              <a:t>（</a:t>
            </a:r>
            <a:r>
              <a:rPr lang="en-US" altLang="zh-CN" sz="1400" dirty="0"/>
              <a:t>4 * 16</a:t>
            </a:r>
            <a:r>
              <a:rPr lang="zh-CN" altLang="en-US" sz="1400" dirty="0"/>
              <a:t>）（相比 </a:t>
            </a:r>
            <a:r>
              <a:rPr lang="en-US" altLang="zh-CN" sz="1400" dirty="0"/>
              <a:t>A100 </a:t>
            </a:r>
            <a:r>
              <a:rPr lang="zh-CN" altLang="en-US" sz="1400" dirty="0"/>
              <a:t>翻倍）</a:t>
            </a:r>
          </a:p>
          <a:p>
            <a:pPr marL="582006" lvl="1" indent="-342900">
              <a:lnSpc>
                <a:spcPct val="120000"/>
              </a:lnSpc>
              <a:buFont typeface="+mj-lt"/>
              <a:buAutoNum type="arabicPeriod"/>
            </a:pPr>
            <a:r>
              <a:rPr lang="en-US" altLang="zh-CN" sz="1400" dirty="0"/>
              <a:t>4 </a:t>
            </a:r>
            <a:r>
              <a:rPr lang="zh-CN" altLang="en-US" sz="1400" dirty="0"/>
              <a:t>个 </a:t>
            </a:r>
            <a:r>
              <a:rPr lang="en-US" altLang="zh-CN" sz="1400" dirty="0"/>
              <a:t>TensorCore</a:t>
            </a:r>
            <a:r>
              <a:rPr lang="zh-CN" altLang="en-US" sz="1400" dirty="0"/>
              <a:t>（</a:t>
            </a:r>
            <a:r>
              <a:rPr lang="en-US" altLang="zh-CN" sz="1400" dirty="0"/>
              <a:t>4 * 1</a:t>
            </a:r>
            <a:r>
              <a:rPr lang="zh-CN" altLang="en-US" sz="1400" dirty="0"/>
              <a:t>）</a:t>
            </a:r>
          </a:p>
          <a:p>
            <a:pPr marL="582006" lvl="1" indent="-342900">
              <a:lnSpc>
                <a:spcPct val="120000"/>
              </a:lnSpc>
              <a:buFont typeface="+mj-lt"/>
              <a:buAutoNum type="arabicPeriod"/>
            </a:pPr>
            <a:r>
              <a:rPr lang="en-US" altLang="zh-CN" sz="1400" dirty="0"/>
              <a:t>32 </a:t>
            </a:r>
            <a:r>
              <a:rPr lang="zh-CN" altLang="en-US" sz="1400" dirty="0"/>
              <a:t>个 </a:t>
            </a:r>
            <a:r>
              <a:rPr lang="en-US" altLang="zh-CN" sz="1400" dirty="0"/>
              <a:t>LD/ST Unit</a:t>
            </a:r>
            <a:r>
              <a:rPr lang="zh-CN" altLang="en-US" sz="1400" dirty="0"/>
              <a:t>（</a:t>
            </a:r>
            <a:r>
              <a:rPr lang="en-US" altLang="zh-CN" sz="1400" dirty="0"/>
              <a:t>4 * 8</a:t>
            </a:r>
            <a:r>
              <a:rPr lang="zh-CN" altLang="en-US" sz="1400" dirty="0"/>
              <a:t>）（与 </a:t>
            </a:r>
            <a:r>
              <a:rPr lang="en-US" altLang="zh-CN" sz="1400" dirty="0"/>
              <a:t>A100 </a:t>
            </a:r>
            <a:r>
              <a:rPr lang="zh-CN" altLang="en-US" sz="1400" dirty="0"/>
              <a:t>一致）</a:t>
            </a:r>
          </a:p>
          <a:p>
            <a:pPr marL="582006" lvl="1" indent="-342900">
              <a:lnSpc>
                <a:spcPct val="120000"/>
              </a:lnSpc>
              <a:buFont typeface="+mj-lt"/>
              <a:buAutoNum type="arabicPeriod"/>
            </a:pPr>
            <a:r>
              <a:rPr lang="en-US" altLang="zh-CN" sz="1400" dirty="0"/>
              <a:t>16 </a:t>
            </a:r>
            <a:r>
              <a:rPr lang="zh-CN" altLang="en-US" sz="1400" dirty="0"/>
              <a:t>个 </a:t>
            </a:r>
            <a:r>
              <a:rPr lang="en-US" altLang="zh-CN" sz="1400" dirty="0"/>
              <a:t>SFU</a:t>
            </a:r>
            <a:r>
              <a:rPr lang="zh-CN" altLang="en-US" sz="1400" dirty="0"/>
              <a:t>（</a:t>
            </a:r>
            <a:r>
              <a:rPr lang="en-US" altLang="zh-CN" sz="1400" dirty="0"/>
              <a:t>4 * 4</a:t>
            </a:r>
            <a:r>
              <a:rPr lang="zh-CN" altLang="en-US" sz="1400" dirty="0"/>
              <a:t>）（与 </a:t>
            </a:r>
            <a:r>
              <a:rPr lang="en-US" altLang="zh-CN" sz="1400" dirty="0"/>
              <a:t>A100 </a:t>
            </a:r>
            <a:r>
              <a:rPr lang="zh-CN" altLang="en-US" sz="1400" dirty="0"/>
              <a:t>一致）</a:t>
            </a:r>
          </a:p>
          <a:p>
            <a:pPr marL="582006" lvl="1" indent="-342900">
              <a:lnSpc>
                <a:spcPct val="120000"/>
              </a:lnSpc>
              <a:buFont typeface="+mj-lt"/>
              <a:buAutoNum type="arabicPeriod"/>
            </a:pPr>
            <a:r>
              <a:rPr lang="zh-CN" altLang="en-US" sz="1400" dirty="0"/>
              <a:t>相比 </a:t>
            </a:r>
            <a:r>
              <a:rPr lang="en-US" altLang="zh-CN" sz="1400" dirty="0"/>
              <a:t>A100 </a:t>
            </a:r>
            <a:r>
              <a:rPr lang="zh-CN" altLang="en-US" sz="1400" dirty="0"/>
              <a:t>增加了一个 </a:t>
            </a:r>
            <a:r>
              <a:rPr lang="en-US" altLang="zh-CN" sz="1400" dirty="0"/>
              <a:t>Tensor Memory Accelerator</a:t>
            </a:r>
          </a:p>
        </p:txBody>
      </p:sp>
      <p:pic>
        <p:nvPicPr>
          <p:cNvPr id="3" name="图片 2">
            <a:extLst>
              <a:ext uri="{FF2B5EF4-FFF2-40B4-BE49-F238E27FC236}">
                <a16:creationId xmlns:a16="http://schemas.microsoft.com/office/drawing/2014/main" id="{A2DC6365-291C-B344-9E06-2F7A21A8385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06493" y="1196752"/>
            <a:ext cx="3879509" cy="5157192"/>
          </a:xfrm>
          <a:prstGeom prst="rect">
            <a:avLst/>
          </a:prstGeom>
        </p:spPr>
      </p:pic>
      <p:sp>
        <p:nvSpPr>
          <p:cNvPr id="8" name="内容占位符 6">
            <a:extLst>
              <a:ext uri="{FF2B5EF4-FFF2-40B4-BE49-F238E27FC236}">
                <a16:creationId xmlns:a16="http://schemas.microsoft.com/office/drawing/2014/main" id="{E616BF45-0DBA-C54D-B96C-163D8274B6F6}"/>
              </a:ext>
            </a:extLst>
          </p:cNvPr>
          <p:cNvSpPr txBox="1">
            <a:spLocks/>
          </p:cNvSpPr>
          <p:nvPr/>
        </p:nvSpPr>
        <p:spPr>
          <a:xfrm>
            <a:off x="659639" y="4149079"/>
            <a:ext cx="6194826" cy="2219063"/>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a:lnSpc>
                <a:spcPct val="120000"/>
              </a:lnSpc>
            </a:pPr>
            <a:r>
              <a:rPr lang="zh-CN" altLang="en-US" sz="1600" dirty="0"/>
              <a:t>每个 </a:t>
            </a:r>
            <a:r>
              <a:rPr lang="en-US" altLang="zh-CN" sz="1600" dirty="0"/>
              <a:t>Process Block</a:t>
            </a:r>
            <a:r>
              <a:rPr lang="zh-CN" altLang="en-US" sz="1600" dirty="0"/>
              <a:t>：</a:t>
            </a:r>
          </a:p>
          <a:p>
            <a:pPr marL="582006" lvl="1" indent="-342900">
              <a:lnSpc>
                <a:spcPct val="120000"/>
              </a:lnSpc>
              <a:buFont typeface="+mj-lt"/>
              <a:buAutoNum type="arabicPeriod"/>
            </a:pPr>
            <a:r>
              <a:rPr lang="en-US" altLang="zh-CN" sz="1400" dirty="0"/>
              <a:t>1 </a:t>
            </a:r>
            <a:r>
              <a:rPr lang="zh-CN" altLang="en-US" sz="1400" dirty="0"/>
              <a:t>个 </a:t>
            </a:r>
            <a:r>
              <a:rPr lang="en-US" altLang="zh-CN" sz="1400" dirty="0"/>
              <a:t>Warp Scheduler</a:t>
            </a:r>
            <a:r>
              <a:rPr lang="zh-CN" altLang="en-US" sz="1400" dirty="0"/>
              <a:t>，</a:t>
            </a:r>
            <a:r>
              <a:rPr lang="en-US" altLang="zh-CN" sz="1400" dirty="0"/>
              <a:t>1 </a:t>
            </a:r>
            <a:r>
              <a:rPr lang="zh-CN" altLang="en-US" sz="1400" dirty="0"/>
              <a:t>个 </a:t>
            </a:r>
            <a:r>
              <a:rPr lang="en-US" altLang="zh-CN" sz="1400" dirty="0"/>
              <a:t>Dispatch Unit</a:t>
            </a:r>
            <a:r>
              <a:rPr lang="zh-CN" altLang="en-US" sz="1400" dirty="0"/>
              <a:t>（与 </a:t>
            </a:r>
            <a:r>
              <a:rPr lang="en-US" altLang="zh-CN" sz="1400" dirty="0"/>
              <a:t>A100 </a:t>
            </a:r>
            <a:r>
              <a:rPr lang="zh-CN" altLang="en-US" sz="1400" dirty="0"/>
              <a:t>一致）</a:t>
            </a:r>
          </a:p>
          <a:p>
            <a:pPr marL="582006" lvl="1" indent="-342900">
              <a:lnSpc>
                <a:spcPct val="120000"/>
              </a:lnSpc>
              <a:buFont typeface="+mj-lt"/>
              <a:buAutoNum type="arabicPeriod"/>
            </a:pPr>
            <a:r>
              <a:rPr lang="en-US" altLang="zh-CN" sz="1400" dirty="0"/>
              <a:t>32 </a:t>
            </a:r>
            <a:r>
              <a:rPr lang="zh-CN" altLang="en-US" sz="1400" dirty="0"/>
              <a:t>个 </a:t>
            </a:r>
            <a:r>
              <a:rPr lang="en-US" altLang="zh-CN" sz="1400" dirty="0"/>
              <a:t>FP32 Core</a:t>
            </a:r>
            <a:r>
              <a:rPr lang="zh-CN" altLang="en-US" sz="1400" dirty="0"/>
              <a:t>（相比 </a:t>
            </a:r>
            <a:r>
              <a:rPr lang="en-US" altLang="zh-CN" sz="1400" dirty="0"/>
              <a:t>A100 </a:t>
            </a:r>
            <a:r>
              <a:rPr lang="zh-CN" altLang="en-US" sz="1400" dirty="0"/>
              <a:t>翻倍）</a:t>
            </a:r>
          </a:p>
          <a:p>
            <a:pPr marL="582006" lvl="1" indent="-342900">
              <a:lnSpc>
                <a:spcPct val="120000"/>
              </a:lnSpc>
              <a:buFont typeface="+mj-lt"/>
              <a:buAutoNum type="arabicPeriod"/>
            </a:pPr>
            <a:r>
              <a:rPr lang="en-US" altLang="zh-CN" sz="1400" dirty="0"/>
              <a:t>16 </a:t>
            </a:r>
            <a:r>
              <a:rPr lang="zh-CN" altLang="en-US" sz="1400" dirty="0"/>
              <a:t>个 </a:t>
            </a:r>
            <a:r>
              <a:rPr lang="en-US" altLang="zh-CN" sz="1400" dirty="0"/>
              <a:t>INT32 Core</a:t>
            </a:r>
            <a:r>
              <a:rPr lang="zh-CN" altLang="en-US" sz="1400" dirty="0"/>
              <a:t>（与 </a:t>
            </a:r>
            <a:r>
              <a:rPr lang="en-US" altLang="zh-CN" sz="1400" dirty="0"/>
              <a:t>A100 </a:t>
            </a:r>
            <a:r>
              <a:rPr lang="zh-CN" altLang="en-US" sz="1400" dirty="0"/>
              <a:t>一致）</a:t>
            </a:r>
          </a:p>
          <a:p>
            <a:pPr marL="582006" lvl="1" indent="-342900">
              <a:lnSpc>
                <a:spcPct val="120000"/>
              </a:lnSpc>
              <a:buFont typeface="+mj-lt"/>
              <a:buAutoNum type="arabicPeriod"/>
            </a:pPr>
            <a:r>
              <a:rPr lang="en-US" altLang="zh-CN" sz="1400" dirty="0"/>
              <a:t>16 </a:t>
            </a:r>
            <a:r>
              <a:rPr lang="zh-CN" altLang="en-US" sz="1400" dirty="0"/>
              <a:t>个 </a:t>
            </a:r>
            <a:r>
              <a:rPr lang="en-US" altLang="zh-CN" sz="1400" dirty="0"/>
              <a:t>FP64 Core</a:t>
            </a:r>
            <a:r>
              <a:rPr lang="zh-CN" altLang="en-US" sz="1400" dirty="0"/>
              <a:t>（相比 </a:t>
            </a:r>
            <a:r>
              <a:rPr lang="en-US" altLang="zh-CN" sz="1400" dirty="0"/>
              <a:t>A100 </a:t>
            </a:r>
            <a:r>
              <a:rPr lang="zh-CN" altLang="en-US" sz="1400" dirty="0"/>
              <a:t>翻倍）</a:t>
            </a:r>
          </a:p>
          <a:p>
            <a:pPr marL="582006" lvl="1" indent="-342900">
              <a:lnSpc>
                <a:spcPct val="120000"/>
              </a:lnSpc>
              <a:buFont typeface="+mj-lt"/>
              <a:buAutoNum type="arabicPeriod"/>
            </a:pPr>
            <a:r>
              <a:rPr lang="en-US" altLang="zh-CN" sz="1400" dirty="0"/>
              <a:t>1 </a:t>
            </a:r>
            <a:r>
              <a:rPr lang="zh-CN" altLang="en-US" sz="1400" dirty="0"/>
              <a:t>个 </a:t>
            </a:r>
            <a:r>
              <a:rPr lang="en-US" altLang="zh-CN" sz="1400" dirty="0"/>
              <a:t>TensorCore</a:t>
            </a:r>
          </a:p>
          <a:p>
            <a:pPr marL="582006" lvl="1" indent="-342900">
              <a:lnSpc>
                <a:spcPct val="120000"/>
              </a:lnSpc>
              <a:buFont typeface="+mj-lt"/>
              <a:buAutoNum type="arabicPeriod"/>
            </a:pPr>
            <a:r>
              <a:rPr lang="en-US" altLang="zh-CN" sz="1400" dirty="0"/>
              <a:t>8 </a:t>
            </a:r>
            <a:r>
              <a:rPr lang="zh-CN" altLang="en-US" sz="1400" dirty="0"/>
              <a:t>个 </a:t>
            </a:r>
            <a:r>
              <a:rPr lang="en-US" altLang="zh-CN" sz="1400" dirty="0"/>
              <a:t>LD/ST Unit</a:t>
            </a:r>
            <a:r>
              <a:rPr lang="zh-CN" altLang="en-US" sz="1400" dirty="0"/>
              <a:t>（与 </a:t>
            </a:r>
            <a:r>
              <a:rPr lang="en-US" altLang="zh-CN" sz="1400" dirty="0"/>
              <a:t>A100 </a:t>
            </a:r>
            <a:r>
              <a:rPr lang="zh-CN" altLang="en-US" sz="1400" dirty="0"/>
              <a:t>一致）</a:t>
            </a:r>
          </a:p>
          <a:p>
            <a:pPr marL="582006" lvl="1" indent="-342900">
              <a:lnSpc>
                <a:spcPct val="120000"/>
              </a:lnSpc>
              <a:buFont typeface="+mj-lt"/>
              <a:buAutoNum type="arabicPeriod"/>
            </a:pPr>
            <a:r>
              <a:rPr lang="en-US" altLang="zh-CN" sz="1400" dirty="0"/>
              <a:t>4 </a:t>
            </a:r>
            <a:r>
              <a:rPr lang="zh-CN" altLang="en-US" sz="1400" dirty="0"/>
              <a:t>个 </a:t>
            </a:r>
            <a:r>
              <a:rPr lang="en-US" altLang="zh-CN" sz="1400" dirty="0"/>
              <a:t>SFU</a:t>
            </a:r>
            <a:r>
              <a:rPr lang="zh-CN" altLang="en-US" sz="1400" dirty="0"/>
              <a:t>（与 </a:t>
            </a:r>
            <a:r>
              <a:rPr lang="en-US" altLang="zh-CN" sz="1400" dirty="0"/>
              <a:t>A100 </a:t>
            </a:r>
            <a:r>
              <a:rPr lang="zh-CN" altLang="en-US" sz="1400" dirty="0"/>
              <a:t>一致）</a:t>
            </a:r>
          </a:p>
        </p:txBody>
      </p:sp>
    </p:spTree>
    <p:extLst>
      <p:ext uri="{BB962C8B-B14F-4D97-AF65-F5344CB8AC3E}">
        <p14:creationId xmlns:p14="http://schemas.microsoft.com/office/powerpoint/2010/main" val="1479689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A7AB31C-4F4B-A74F-AE93-7AE5F4E569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81" y="0"/>
            <a:ext cx="12192000" cy="6858000"/>
          </a:xfrm>
          <a:prstGeom prst="rect">
            <a:avLst/>
          </a:prstGeom>
        </p:spPr>
      </p:pic>
    </p:spTree>
    <p:extLst>
      <p:ext uri="{BB962C8B-B14F-4D97-AF65-F5344CB8AC3E}">
        <p14:creationId xmlns:p14="http://schemas.microsoft.com/office/powerpoint/2010/main" val="1434381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462A6BA-7558-4B4A-B2AE-350B0E125CEF}"/>
              </a:ext>
            </a:extLst>
          </p:cNvPr>
          <p:cNvSpPr>
            <a:spLocks noGrp="1"/>
          </p:cNvSpPr>
          <p:nvPr>
            <p:ph type="title"/>
          </p:nvPr>
        </p:nvSpPr>
        <p:spPr/>
        <p:txBody>
          <a:bodyPr/>
          <a:lstStyle/>
          <a:p>
            <a:r>
              <a:rPr lang="en-US" altLang="zh-CN" dirty="0"/>
              <a:t>Reference</a:t>
            </a:r>
            <a:r>
              <a:rPr lang="zh-CN" altLang="en-US" dirty="0"/>
              <a:t> 引用</a:t>
            </a:r>
            <a:r>
              <a:rPr lang="en-US" altLang="zh-CN" dirty="0"/>
              <a:t>&amp;</a:t>
            </a:r>
            <a:r>
              <a:rPr lang="zh-CN" altLang="en-US" dirty="0"/>
              <a:t>参考</a:t>
            </a:r>
          </a:p>
        </p:txBody>
      </p:sp>
      <p:sp>
        <p:nvSpPr>
          <p:cNvPr id="5" name="内容占位符 4">
            <a:extLst>
              <a:ext uri="{FF2B5EF4-FFF2-40B4-BE49-F238E27FC236}">
                <a16:creationId xmlns:a16="http://schemas.microsoft.com/office/drawing/2014/main" id="{994844B2-C912-F74E-91E5-81709FD9C89A}"/>
              </a:ext>
            </a:extLst>
          </p:cNvPr>
          <p:cNvSpPr>
            <a:spLocks noGrp="1"/>
          </p:cNvSpPr>
          <p:nvPr>
            <p:ph sz="half" idx="1"/>
          </p:nvPr>
        </p:nvSpPr>
        <p:spPr>
          <a:xfrm>
            <a:off x="481757" y="1484784"/>
            <a:ext cx="11091370" cy="4525736"/>
          </a:xfrm>
        </p:spPr>
        <p:txBody>
          <a:bodyPr/>
          <a:lstStyle/>
          <a:p>
            <a:r>
              <a:rPr lang="en-US" altLang="zh-CN" dirty="0">
                <a:hlinkClick r:id="rId2"/>
              </a:rPr>
              <a:t>https://zhuanlan.zhihu.com/p/413145211</a:t>
            </a:r>
            <a:r>
              <a:rPr lang="zh-CN" altLang="en-US" dirty="0"/>
              <a:t> 英伟达</a:t>
            </a:r>
            <a:r>
              <a:rPr lang="en-US" altLang="zh-CN" dirty="0"/>
              <a:t>GPU</a:t>
            </a:r>
            <a:r>
              <a:rPr lang="zh-CN" altLang="en-US" dirty="0"/>
              <a:t>架构演进近十年，从费米到安培</a:t>
            </a:r>
          </a:p>
          <a:p>
            <a:pPr latinLnBrk="1"/>
            <a:r>
              <a:rPr lang="en-US" altLang="zh-CN" dirty="0">
                <a:hlinkClick r:id="rId3"/>
              </a:rPr>
              <a:t>https://blog.csdn.net/daijingxin/article/details/115042353</a:t>
            </a:r>
            <a:r>
              <a:rPr lang="zh-CN" altLang="en-US" dirty="0"/>
              <a:t> </a:t>
            </a:r>
            <a:r>
              <a:rPr lang="en-US" altLang="zh-CN" dirty="0"/>
              <a:t>NVIDA GPU</a:t>
            </a:r>
            <a:r>
              <a:rPr lang="zh-CN" altLang="en-US" dirty="0"/>
              <a:t>架构演进</a:t>
            </a:r>
            <a:endParaRPr lang="en-US" altLang="zh-CN" dirty="0"/>
          </a:p>
          <a:p>
            <a:pPr latinLnBrk="1"/>
            <a:r>
              <a:rPr lang="en-US" altLang="zh-CN" dirty="0">
                <a:hlinkClick r:id="rId4"/>
              </a:rPr>
              <a:t>https://zhuanlan.zhihu.com/p/258196004?utm_id=0</a:t>
            </a:r>
            <a:r>
              <a:rPr lang="zh-CN" altLang="en-US" dirty="0"/>
              <a:t> </a:t>
            </a:r>
            <a:r>
              <a:rPr lang="en-US" altLang="zh-CN" dirty="0"/>
              <a:t>NVIDIA GPU</a:t>
            </a:r>
            <a:r>
              <a:rPr lang="zh-CN" altLang="en-US" dirty="0"/>
              <a:t>的一些解析（一）</a:t>
            </a:r>
          </a:p>
          <a:p>
            <a:pPr latinLnBrk="1"/>
            <a:r>
              <a:rPr lang="en-US" altLang="zh-CN" dirty="0">
                <a:hlinkClick r:id="rId5"/>
              </a:rPr>
              <a:t>https://www.bilibili.com/video/BV1cB4y1Q75r</a:t>
            </a:r>
            <a:r>
              <a:rPr lang="zh-CN" altLang="en-US" dirty="0"/>
              <a:t> 技术分享：英伟达</a:t>
            </a:r>
            <a:r>
              <a:rPr lang="en-US" altLang="zh-CN" dirty="0"/>
              <a:t>GPU</a:t>
            </a:r>
            <a:r>
              <a:rPr lang="zh-CN" altLang="en-US" dirty="0"/>
              <a:t>架构演进</a:t>
            </a:r>
            <a:r>
              <a:rPr lang="en-US" altLang="zh-CN" dirty="0"/>
              <a:t>(2010-2022)</a:t>
            </a:r>
          </a:p>
          <a:p>
            <a:pPr latinLnBrk="1"/>
            <a:r>
              <a:rPr lang="en-US" altLang="zh-CN" dirty="0">
                <a:hlinkClick r:id="rId6"/>
              </a:rPr>
              <a:t>https://www.nvidia.com/en-us/data-center/resources/pascal-architecture-whitepaper/</a:t>
            </a:r>
            <a:endParaRPr lang="en-US" altLang="zh-CN" dirty="0"/>
          </a:p>
          <a:p>
            <a:pPr latinLnBrk="1"/>
            <a:r>
              <a:rPr lang="en-US" altLang="zh-CN" dirty="0">
                <a:hlinkClick r:id="rId7"/>
              </a:rPr>
              <a:t>https://images.nvidia.com/aem-dam/en-zz/Solutions/design-visualization/technologies/turing-architecture/NVIDIA-Turing-Architecture-Whitepaper.pdf</a:t>
            </a:r>
            <a:endParaRPr lang="en-US" altLang="zh-CN" dirty="0"/>
          </a:p>
          <a:p>
            <a:pPr latinLnBrk="1"/>
            <a:r>
              <a:rPr lang="en-US" altLang="zh-CN" dirty="0">
                <a:hlinkClick r:id="rId8"/>
              </a:rPr>
              <a:t>https://resources.nvidia.com/en-us-tensor-core</a:t>
            </a:r>
            <a:endParaRPr lang="en-US" altLang="zh-CN" dirty="0"/>
          </a:p>
          <a:p>
            <a:pPr latinLnBrk="1"/>
            <a:r>
              <a:rPr lang="en-US" altLang="zh-CN" dirty="0">
                <a:hlinkClick r:id="rId9"/>
              </a:rPr>
              <a:t>https://www.hpctech.co.jp/catalog/gtc22-whitepaper-hopper_v1.01.pdf</a:t>
            </a:r>
            <a:endParaRPr lang="en-US" altLang="zh-CN" dirty="0"/>
          </a:p>
          <a:p>
            <a:pPr latinLnBrk="1"/>
            <a:r>
              <a:rPr lang="en-US" altLang="zh-CN" dirty="0">
                <a:hlinkClick r:id="rId10"/>
              </a:rPr>
              <a:t>https://www.microway.com/download/whitepaper/NVIDIA_Maxwell_GM204_Architecture_Whitepaper.pdf</a:t>
            </a:r>
            <a:endParaRPr lang="en-US" altLang="zh-CN" dirty="0"/>
          </a:p>
          <a:p>
            <a:pPr latinLnBrk="1"/>
            <a:r>
              <a:rPr lang="en-US" altLang="zh-CN" dirty="0">
                <a:hlinkClick r:id="rId11"/>
              </a:rPr>
              <a:t>https://developer.nvidia.com/maxwell-compute-architecture</a:t>
            </a:r>
            <a:endParaRPr lang="en-US" altLang="zh-CN" dirty="0"/>
          </a:p>
          <a:p>
            <a:pPr latinLnBrk="1"/>
            <a:r>
              <a:rPr lang="en-US" altLang="zh-CN" dirty="0">
                <a:hlinkClick r:id="rId12"/>
              </a:rPr>
              <a:t>https://www.nvidia.com/content/dam/en-zz/Solutions/Data-Center/tesla-product-literature/NVIDIA-Kepler-GK110-GK210-Architecture-Whitepaper.pdf</a:t>
            </a:r>
            <a:endParaRPr lang="en-US" altLang="zh-CN" dirty="0"/>
          </a:p>
          <a:p>
            <a:pPr latinLnBrk="1"/>
            <a:r>
              <a:rPr lang="en-US" altLang="zh-CN" dirty="0">
                <a:hlinkClick r:id="rId13"/>
              </a:rPr>
              <a:t>https://github.com/g-truc/sdk/blob/master/documentation/hardware/nvidia/2012%20-%20Kepler/NVIDIA-Kepler-GK110-Architecture-Whitepaper.pdf</a:t>
            </a:r>
            <a:endParaRPr lang="en-US" altLang="zh-CN" dirty="0"/>
          </a:p>
          <a:p>
            <a:pPr latinLnBrk="1"/>
            <a:r>
              <a:rPr lang="en-US" altLang="zh-CN" dirty="0">
                <a:hlinkClick r:id="rId14"/>
              </a:rPr>
              <a:t>https://www.dell.com/learn/aw/en/awbsdt1/shared-content~data-sheets~en/documents~nvidia-fermi-compute-architecture-whitepaper-en.pdf</a:t>
            </a:r>
            <a:endParaRPr lang="en-US" altLang="zh-CN" dirty="0"/>
          </a:p>
        </p:txBody>
      </p:sp>
    </p:spTree>
    <p:extLst>
      <p:ext uri="{BB962C8B-B14F-4D97-AF65-F5344CB8AC3E}">
        <p14:creationId xmlns:p14="http://schemas.microsoft.com/office/powerpoint/2010/main" val="33327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377285" y="1484784"/>
            <a:ext cx="4761656" cy="4392488"/>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14350" indent="-514350">
              <a:buFont typeface="+mj-lt"/>
              <a:buAutoNum type="arabicPeriod" startAt="3"/>
            </a:pP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图形处理</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逻辑模块划分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算法到 </a:t>
            </a: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硬件</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的软件栈</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图形流水线基础</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流水线不可编译单元</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光线跟踪流水线</a:t>
            </a:r>
            <a:endParaRPr lang="en-US" altLang="zh-CN" sz="2400" dirty="0">
              <a:solidFill>
                <a:srgbClr val="374154"/>
              </a:solidFill>
              <a:latin typeface="Gill Sans MT" panose="020B0502020104020203" pitchFamily="34" charset="0"/>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412776"/>
            <a:ext cx="4761656" cy="4680520"/>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硬件基础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工作原理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编程本质</a:t>
            </a:r>
            <a:endParaRPr lang="en-US" altLang="zh-CN" sz="2800" b="1" dirty="0">
              <a:solidFill>
                <a:srgbClr val="374154"/>
              </a:solidFill>
              <a:latin typeface="Gill Sans MT" panose="020B0502020104020203" pitchFamily="34" charset="0"/>
            </a:endParaRPr>
          </a:p>
          <a:p>
            <a:pPr marL="457200" indent="-457200">
              <a:buFont typeface="+mj-lt"/>
              <a:buAutoNum type="arabicPeriod"/>
            </a:pPr>
            <a:r>
              <a:rPr lang="zh-CN" altLang="en-US" sz="2800" b="1" dirty="0">
                <a:solidFill>
                  <a:srgbClr val="374154"/>
                </a:solidFill>
                <a:latin typeface="Gill Sans MT" panose="020B0502020104020203" pitchFamily="34" charset="0"/>
              </a:rPr>
              <a:t>英伟达 </a:t>
            </a: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架构</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基础概念</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从 </a:t>
            </a:r>
            <a:r>
              <a:rPr lang="en-US" altLang="zh-CN" sz="2400" dirty="0">
                <a:solidFill>
                  <a:srgbClr val="374154"/>
                </a:solidFill>
                <a:latin typeface="Gill Sans MT" panose="020B0502020104020203" pitchFamily="34" charset="0"/>
              </a:rPr>
              <a:t>Fermi</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Pascal</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91D150"/>
                </a:solidFill>
                <a:latin typeface="Gill Sans MT" panose="020B0502020104020203" pitchFamily="34" charset="0"/>
              </a:rPr>
              <a:t>Volta</a:t>
            </a:r>
            <a:r>
              <a:rPr lang="zh-CN" altLang="en-US" sz="2400" dirty="0">
                <a:solidFill>
                  <a:srgbClr val="91D150"/>
                </a:solidFill>
                <a:latin typeface="Gill Sans MT" panose="020B0502020104020203" pitchFamily="34" charset="0"/>
              </a:rPr>
              <a:t> 到 </a:t>
            </a:r>
            <a:r>
              <a:rPr lang="en-US" altLang="zh-CN" sz="2400" dirty="0">
                <a:solidFill>
                  <a:srgbClr val="91D150"/>
                </a:solidFill>
                <a:latin typeface="Gill Sans MT" panose="020B0502020104020203" pitchFamily="34" charset="0"/>
              </a:rPr>
              <a:t>Hopper</a:t>
            </a:r>
            <a:r>
              <a:rPr lang="zh-CN" altLang="en-US" sz="2400" dirty="0">
                <a:solidFill>
                  <a:srgbClr val="91D150"/>
                </a:solidFill>
                <a:latin typeface="Gill Sans MT" panose="020B0502020104020203" pitchFamily="34" charset="0"/>
              </a:rPr>
              <a:t> 架构</a:t>
            </a:r>
            <a:endParaRPr lang="en-US" altLang="zh-CN" sz="2400" dirty="0">
              <a:solidFill>
                <a:srgbClr val="91D150"/>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Tensor</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Code</a:t>
            </a:r>
            <a:r>
              <a:rPr lang="zh-CN" altLang="en-US" sz="2400" dirty="0">
                <a:solidFill>
                  <a:srgbClr val="374154"/>
                </a:solidFill>
                <a:latin typeface="Gill Sans MT" panose="020B0502020104020203" pitchFamily="34" charset="0"/>
              </a:rPr>
              <a:t> 和 </a:t>
            </a:r>
            <a:r>
              <a:rPr lang="en-US" altLang="zh-CN" sz="2400" dirty="0">
                <a:solidFill>
                  <a:srgbClr val="374154"/>
                </a:solidFill>
                <a:latin typeface="Gill Sans MT" panose="020B0502020104020203" pitchFamily="34" charset="0"/>
              </a:rPr>
              <a:t>NVLink</a:t>
            </a:r>
            <a:r>
              <a:rPr lang="zh-CN" altLang="en-US" sz="2400" dirty="0">
                <a:solidFill>
                  <a:srgbClr val="374154"/>
                </a:solidFill>
                <a:latin typeface="Gill Sans MT" panose="020B0502020104020203" pitchFamily="34" charset="0"/>
              </a:rPr>
              <a:t> 详解</a:t>
            </a:r>
            <a:endParaRPr lang="en-US" altLang="zh-CN" sz="2800" dirty="0">
              <a:solidFill>
                <a:srgbClr val="374154"/>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424979738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2453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Futura Medium" panose="020B0602020204020303" pitchFamily="34" charset="-79"/>
                <a:cs typeface="Futura Medium" panose="020B0602020204020303" pitchFamily="34" charset="-79"/>
              </a:rPr>
              <a:t>从 </a:t>
            </a:r>
            <a:r>
              <a:rPr lang="en-US" altLang="zh-CN" sz="2800" b="1" dirty="0">
                <a:solidFill>
                  <a:srgbClr val="374154"/>
                </a:solidFill>
                <a:latin typeface="Futura Medium" panose="020B0602020204020303" pitchFamily="34" charset="-79"/>
                <a:cs typeface="Futura Medium" panose="020B0602020204020303" pitchFamily="34" charset="-79"/>
              </a:rPr>
              <a:t>Fermi</a:t>
            </a:r>
            <a:r>
              <a:rPr lang="zh-CN" altLang="en-US" sz="2800" b="1" dirty="0">
                <a:solidFill>
                  <a:srgbClr val="374154"/>
                </a:solidFill>
                <a:latin typeface="Futura Medium" panose="020B0602020204020303" pitchFamily="34" charset="-79"/>
                <a:cs typeface="Futura Medium" panose="020B0602020204020303" pitchFamily="34" charset="-79"/>
              </a:rPr>
              <a:t> 到 </a:t>
            </a:r>
            <a:r>
              <a:rPr lang="en-US" altLang="zh-CN" sz="2800" b="1" dirty="0">
                <a:solidFill>
                  <a:srgbClr val="374154"/>
                </a:solidFill>
                <a:latin typeface="Futura Medium" panose="020B0602020204020303" pitchFamily="34" charset="-79"/>
                <a:cs typeface="Futura Medium" panose="020B0602020204020303" pitchFamily="34" charset="-79"/>
              </a:rPr>
              <a:t>Pascal</a:t>
            </a:r>
            <a:r>
              <a:rPr lang="zh-CN" altLang="en-US" sz="2800" b="1" dirty="0">
                <a:solidFill>
                  <a:srgbClr val="374154"/>
                </a:solidFill>
                <a:latin typeface="Futura Medium" panose="020B0602020204020303" pitchFamily="34" charset="-79"/>
                <a:cs typeface="Futura Medium" panose="020B0602020204020303" pitchFamily="34" charset="-79"/>
              </a:rPr>
              <a:t> 架构</a:t>
            </a:r>
          </a:p>
          <a:p>
            <a:pPr lvl="1"/>
            <a:r>
              <a:rPr lang="en-US" altLang="zh-CN" sz="2400" dirty="0">
                <a:solidFill>
                  <a:srgbClr val="374154"/>
                </a:solidFill>
                <a:latin typeface="Gill Sans MT" panose="020B0502020104020203" pitchFamily="34" charset="0"/>
              </a:rPr>
              <a:t>Over will</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总体概览</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cs typeface="Futura Medium" panose="020B0602020204020303" pitchFamily="34" charset="-79"/>
              </a:rPr>
              <a:t>Volta</a:t>
            </a:r>
            <a:r>
              <a:rPr lang="zh-CN" altLang="en-US" sz="2400" dirty="0">
                <a:solidFill>
                  <a:srgbClr val="374154"/>
                </a:solidFill>
                <a:latin typeface="Gill Sans MT" panose="020B0502020104020203" pitchFamily="34" charset="0"/>
                <a:cs typeface="Futura Medium" panose="020B0602020204020303" pitchFamily="34" charset="-79"/>
              </a:rPr>
              <a:t> 伏特</a:t>
            </a:r>
            <a:r>
              <a:rPr lang="zh-CN" altLang="en-US" sz="2400" dirty="0">
                <a:solidFill>
                  <a:srgbClr val="374154"/>
                </a:solidFill>
                <a:latin typeface="Gill Sans MT" panose="020B0502020104020203" pitchFamily="34" charset="0"/>
              </a:rPr>
              <a:t>架构</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cs typeface="Futura Medium" panose="020B0602020204020303" pitchFamily="34" charset="-79"/>
              </a:rPr>
              <a:t>Turing</a:t>
            </a:r>
            <a:r>
              <a:rPr lang="zh-CN" altLang="en-US" sz="2400" dirty="0">
                <a:solidFill>
                  <a:srgbClr val="374154"/>
                </a:solidFill>
                <a:latin typeface="Gill Sans MT" panose="020B0502020104020203" pitchFamily="34" charset="0"/>
              </a:rPr>
              <a:t> 图灵架构</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cs typeface="Futura Medium" panose="020B0602020204020303" pitchFamily="34" charset="-79"/>
              </a:rPr>
              <a:t>Ampere</a:t>
            </a:r>
            <a:r>
              <a:rPr lang="zh-CN" altLang="en-US" sz="2400" dirty="0">
                <a:solidFill>
                  <a:srgbClr val="374154"/>
                </a:solidFill>
                <a:latin typeface="Gill Sans MT" panose="020B0502020104020203" pitchFamily="34" charset="0"/>
                <a:cs typeface="Futura Medium" panose="020B0602020204020303" pitchFamily="34" charset="-79"/>
              </a:rPr>
              <a:t> </a:t>
            </a:r>
            <a:r>
              <a:rPr lang="zh-CN" altLang="en-US" sz="2400" dirty="0">
                <a:solidFill>
                  <a:srgbClr val="374154"/>
                </a:solidFill>
                <a:latin typeface="Gill Sans MT" panose="020B0502020104020203" pitchFamily="34" charset="0"/>
                <a:ea typeface="Microsoft YaHei" panose="020B0503020204020204" pitchFamily="34" charset="-122"/>
              </a:rPr>
              <a:t>安培</a:t>
            </a:r>
            <a:r>
              <a:rPr lang="zh-CN" altLang="en-US" sz="2400" dirty="0">
                <a:solidFill>
                  <a:srgbClr val="374154"/>
                </a:solidFill>
                <a:latin typeface="Gill Sans MT" panose="020B0502020104020203" pitchFamily="34" charset="0"/>
              </a:rPr>
              <a:t>架构</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Hopper</a:t>
            </a:r>
            <a:r>
              <a:rPr lang="zh-CN" altLang="en-US" sz="2400" dirty="0">
                <a:solidFill>
                  <a:srgbClr val="374154"/>
                </a:solidFill>
                <a:latin typeface="Gill Sans MT" panose="020B0502020104020203" pitchFamily="34" charset="0"/>
              </a:rPr>
              <a:t>  帕斯卡架构</a:t>
            </a: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27329323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B8E1C6F-92CB-284B-9606-63EE09C08E58}"/>
              </a:ext>
            </a:extLst>
          </p:cNvPr>
          <p:cNvSpPr>
            <a:spLocks noGrp="1"/>
          </p:cNvSpPr>
          <p:nvPr>
            <p:ph type="title"/>
          </p:nvPr>
        </p:nvSpPr>
        <p:spPr/>
        <p:txBody>
          <a:bodyPr/>
          <a:lstStyle/>
          <a:p>
            <a:r>
              <a:rPr lang="en-US" altLang="zh-CN" dirty="0"/>
              <a:t>NVIDIA</a:t>
            </a:r>
            <a:r>
              <a:rPr lang="zh-CN" altLang="en-US" dirty="0"/>
              <a:t> </a:t>
            </a:r>
            <a:r>
              <a:rPr lang="en-US" altLang="zh-CN" dirty="0"/>
              <a:t>GPU</a:t>
            </a:r>
            <a:r>
              <a:rPr lang="zh-CN" altLang="en-US" dirty="0"/>
              <a:t>架构发展</a:t>
            </a:r>
          </a:p>
        </p:txBody>
      </p:sp>
      <p:graphicFrame>
        <p:nvGraphicFramePr>
          <p:cNvPr id="4" name="表格 3">
            <a:extLst>
              <a:ext uri="{FF2B5EF4-FFF2-40B4-BE49-F238E27FC236}">
                <a16:creationId xmlns:a16="http://schemas.microsoft.com/office/drawing/2014/main" id="{8C707BFB-EB95-D347-85F8-CB72D1755CA7}"/>
              </a:ext>
            </a:extLst>
          </p:cNvPr>
          <p:cNvGraphicFramePr>
            <a:graphicFrameLocks noGrp="1"/>
          </p:cNvGraphicFramePr>
          <p:nvPr/>
        </p:nvGraphicFramePr>
        <p:xfrm>
          <a:off x="553765" y="1278902"/>
          <a:ext cx="10963476" cy="5102427"/>
        </p:xfrm>
        <a:graphic>
          <a:graphicData uri="http://schemas.openxmlformats.org/drawingml/2006/table">
            <a:tbl>
              <a:tblPr firstRow="1" bandRow="1">
                <a:tableStyleId>{72833802-FEF1-4C79-8D5D-14CF1EAF98D9}</a:tableStyleId>
              </a:tblPr>
              <a:tblGrid>
                <a:gridCol w="1218164">
                  <a:extLst>
                    <a:ext uri="{9D8B030D-6E8A-4147-A177-3AD203B41FA5}">
                      <a16:colId xmlns:a16="http://schemas.microsoft.com/office/drawing/2014/main" val="3217182464"/>
                    </a:ext>
                  </a:extLst>
                </a:gridCol>
                <a:gridCol w="1218164">
                  <a:extLst>
                    <a:ext uri="{9D8B030D-6E8A-4147-A177-3AD203B41FA5}">
                      <a16:colId xmlns:a16="http://schemas.microsoft.com/office/drawing/2014/main" val="1916073929"/>
                    </a:ext>
                  </a:extLst>
                </a:gridCol>
                <a:gridCol w="1218164">
                  <a:extLst>
                    <a:ext uri="{9D8B030D-6E8A-4147-A177-3AD203B41FA5}">
                      <a16:colId xmlns:a16="http://schemas.microsoft.com/office/drawing/2014/main" val="2888375680"/>
                    </a:ext>
                  </a:extLst>
                </a:gridCol>
                <a:gridCol w="1218164">
                  <a:extLst>
                    <a:ext uri="{9D8B030D-6E8A-4147-A177-3AD203B41FA5}">
                      <a16:colId xmlns:a16="http://schemas.microsoft.com/office/drawing/2014/main" val="907300847"/>
                    </a:ext>
                  </a:extLst>
                </a:gridCol>
                <a:gridCol w="1218164">
                  <a:extLst>
                    <a:ext uri="{9D8B030D-6E8A-4147-A177-3AD203B41FA5}">
                      <a16:colId xmlns:a16="http://schemas.microsoft.com/office/drawing/2014/main" val="930843774"/>
                    </a:ext>
                  </a:extLst>
                </a:gridCol>
                <a:gridCol w="1218164">
                  <a:extLst>
                    <a:ext uri="{9D8B030D-6E8A-4147-A177-3AD203B41FA5}">
                      <a16:colId xmlns:a16="http://schemas.microsoft.com/office/drawing/2014/main" val="2096408800"/>
                    </a:ext>
                  </a:extLst>
                </a:gridCol>
                <a:gridCol w="1218164">
                  <a:extLst>
                    <a:ext uri="{9D8B030D-6E8A-4147-A177-3AD203B41FA5}">
                      <a16:colId xmlns:a16="http://schemas.microsoft.com/office/drawing/2014/main" val="3546679735"/>
                    </a:ext>
                  </a:extLst>
                </a:gridCol>
                <a:gridCol w="1218164">
                  <a:extLst>
                    <a:ext uri="{9D8B030D-6E8A-4147-A177-3AD203B41FA5}">
                      <a16:colId xmlns:a16="http://schemas.microsoft.com/office/drawing/2014/main" val="2877730472"/>
                    </a:ext>
                  </a:extLst>
                </a:gridCol>
                <a:gridCol w="1218164">
                  <a:extLst>
                    <a:ext uri="{9D8B030D-6E8A-4147-A177-3AD203B41FA5}">
                      <a16:colId xmlns:a16="http://schemas.microsoft.com/office/drawing/2014/main" val="303184290"/>
                    </a:ext>
                  </a:extLst>
                </a:gridCol>
              </a:tblGrid>
              <a:tr h="473287">
                <a:tc>
                  <a:txBody>
                    <a:bodyPr/>
                    <a:lstStyle/>
                    <a:p>
                      <a:pPr algn="l"/>
                      <a:r>
                        <a:rPr lang="zh-CN" altLang="en-US" sz="1200" b="1" dirty="0">
                          <a:latin typeface="+mj-ea"/>
                          <a:ea typeface="+mj-ea"/>
                          <a:cs typeface="Futura Medium" panose="020B0602020204020303" pitchFamily="34" charset="-79"/>
                        </a:rPr>
                        <a:t>架构名称</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Fermi</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Kepler</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Maxwell</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Pascal</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Volta</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Turing</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Ampere</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Hopper</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extLst>
                  <a:ext uri="{0D108BD9-81ED-4DB2-BD59-A6C34878D82A}">
                    <a16:rowId xmlns:a16="http://schemas.microsoft.com/office/drawing/2014/main" val="3545395459"/>
                  </a:ext>
                </a:extLst>
              </a:tr>
              <a:tr h="473287">
                <a:tc>
                  <a:txBody>
                    <a:bodyPr/>
                    <a:lstStyle/>
                    <a:p>
                      <a:pPr algn="l"/>
                      <a:r>
                        <a:rPr lang="zh-CN" altLang="en-US" sz="1200" b="1" dirty="0">
                          <a:solidFill>
                            <a:srgbClr val="374154"/>
                          </a:solidFill>
                          <a:latin typeface="+mj-ea"/>
                          <a:ea typeface="+mj-ea"/>
                        </a:rPr>
                        <a:t>中文名字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费米</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开普勒</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麦克斯韦</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帕斯卡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伏特</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图灵</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安培</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050" dirty="0">
                          <a:solidFill>
                            <a:srgbClr val="374154"/>
                          </a:solidFill>
                          <a:latin typeface="Microsoft YaHei" panose="020B0503020204020204" pitchFamily="34" charset="-122"/>
                          <a:ea typeface="Microsoft YaHei" panose="020B0503020204020204" pitchFamily="34" charset="-122"/>
                        </a:rPr>
                        <a:t>赫柏</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456946874"/>
                  </a:ext>
                </a:extLst>
              </a:tr>
              <a:tr h="473287">
                <a:tc>
                  <a:txBody>
                    <a:bodyPr/>
                    <a:lstStyle/>
                    <a:p>
                      <a:pPr algn="l"/>
                      <a:r>
                        <a:rPr lang="zh-CN" altLang="en-US" sz="1200" b="1" dirty="0">
                          <a:solidFill>
                            <a:srgbClr val="374154"/>
                          </a:solidFill>
                          <a:latin typeface="+mj-ea"/>
                          <a:ea typeface="+mj-ea"/>
                        </a:rPr>
                        <a:t>发布时间</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2012</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2014</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2016</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2017</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2018</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2020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050" dirty="0">
                          <a:solidFill>
                            <a:srgbClr val="374154"/>
                          </a:solidFill>
                          <a:latin typeface="Microsoft YaHei" panose="020B0503020204020204" pitchFamily="34" charset="-122"/>
                          <a:ea typeface="Microsoft YaHei" panose="020B0503020204020204" pitchFamily="34" charset="-122"/>
                        </a:rPr>
                        <a:t>2022</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3965975679"/>
                  </a:ext>
                </a:extLst>
              </a:tr>
              <a:tr h="1342062">
                <a:tc>
                  <a:txBody>
                    <a:bodyPr/>
                    <a:lstStyle/>
                    <a:p>
                      <a:pPr algn="l"/>
                      <a:r>
                        <a:rPr lang="zh-CN" altLang="en-US" sz="1200" b="1" dirty="0">
                          <a:solidFill>
                            <a:srgbClr val="374154"/>
                          </a:solidFill>
                          <a:latin typeface="+mj-ea"/>
                          <a:ea typeface="+mj-ea"/>
                        </a:rPr>
                        <a:t>核心参数</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16</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包含</a:t>
                      </a:r>
                      <a:r>
                        <a:rPr lang="en-US" altLang="zh-CN" sz="1050" dirty="0">
                          <a:solidFill>
                            <a:srgbClr val="374154"/>
                          </a:solidFill>
                          <a:latin typeface="Microsoft YaHei" panose="020B0503020204020204" pitchFamily="34" charset="-122"/>
                          <a:ea typeface="Microsoft YaHei" panose="020B0503020204020204" pitchFamily="34" charset="-122"/>
                        </a:rPr>
                        <a:t>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kern="1200" dirty="0">
                          <a:solidFill>
                            <a:srgbClr val="374154"/>
                          </a:solidFill>
                          <a:latin typeface="Microsoft YaHei" panose="020B0503020204020204" pitchFamily="34" charset="-122"/>
                          <a:ea typeface="Microsoft YaHei" panose="020B0503020204020204" pitchFamily="34" charset="-122"/>
                        </a:rPr>
                        <a:t>Cores</a:t>
                      </a:r>
                      <a:r>
                        <a:rPr lang="zh-CN" altLang="en-US" sz="1050" dirty="0">
                          <a:solidFill>
                            <a:srgbClr val="374154"/>
                          </a:solidFill>
                          <a:latin typeface="Microsoft YaHei" panose="020B0503020204020204" pitchFamily="34" charset="-122"/>
                          <a:ea typeface="Microsoft YaHei" panose="020B0503020204020204" pitchFamily="34" charset="-122"/>
                        </a:rPr>
                        <a:t>，一共</a:t>
                      </a:r>
                      <a:r>
                        <a:rPr lang="en-US" altLang="zh-CN" sz="1050" dirty="0">
                          <a:solidFill>
                            <a:srgbClr val="374154"/>
                          </a:solidFill>
                          <a:latin typeface="Microsoft YaHei" panose="020B0503020204020204" pitchFamily="34" charset="-122"/>
                          <a:ea typeface="Microsoft YaHei" panose="020B0503020204020204" pitchFamily="34" charset="-122"/>
                        </a:rPr>
                        <a:t>512</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kern="120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kern="1200" dirty="0">
                          <a:solidFill>
                            <a:srgbClr val="374154"/>
                          </a:solidFill>
                          <a:latin typeface="Microsoft YaHei" panose="020B0503020204020204" pitchFamily="34" charset="-122"/>
                          <a:ea typeface="Microsoft YaHei" panose="020B0503020204020204" pitchFamily="34" charset="-122"/>
                        </a:rPr>
                        <a:t>Cores</a:t>
                      </a:r>
                      <a:endParaRPr lang="en-US" altLang="zh-CN"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15</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SMX</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SMX</a:t>
                      </a:r>
                      <a:r>
                        <a:rPr lang="zh-CN" altLang="en-US" sz="1050" dirty="0">
                          <a:solidFill>
                            <a:srgbClr val="374154"/>
                          </a:solidFill>
                          <a:latin typeface="Microsoft YaHei" panose="020B0503020204020204" pitchFamily="34" charset="-122"/>
                          <a:ea typeface="Microsoft YaHei" panose="020B0503020204020204" pitchFamily="34" charset="-122"/>
                        </a:rPr>
                        <a:t>包括</a:t>
                      </a:r>
                      <a:r>
                        <a:rPr lang="en-US" altLang="zh-CN" sz="1050" dirty="0">
                          <a:solidFill>
                            <a:srgbClr val="374154"/>
                          </a:solidFill>
                          <a:latin typeface="Microsoft YaHei" panose="020B0503020204020204" pitchFamily="34" charset="-122"/>
                          <a:ea typeface="Microsoft YaHei" panose="020B0503020204020204" pitchFamily="34" charset="-122"/>
                        </a:rPr>
                        <a:t>192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FP64</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16</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包括</a:t>
                      </a:r>
                      <a:r>
                        <a:rPr lang="en-US" altLang="zh-CN" sz="1050" dirty="0">
                          <a:solidFill>
                            <a:srgbClr val="374154"/>
                          </a:solidFill>
                          <a:latin typeface="Microsoft YaHei" panose="020B0503020204020204" pitchFamily="34" charset="-122"/>
                          <a:ea typeface="Microsoft YaHei" panose="020B0503020204020204" pitchFamily="34" charset="-122"/>
                        </a:rPr>
                        <a:t>4</a:t>
                      </a:r>
                      <a:r>
                        <a:rPr lang="zh-CN" altLang="en-US" sz="1050" dirty="0">
                          <a:solidFill>
                            <a:srgbClr val="374154"/>
                          </a:solidFill>
                          <a:latin typeface="Microsoft YaHei" panose="020B0503020204020204" pitchFamily="34" charset="-122"/>
                          <a:ea typeface="Microsoft YaHei" panose="020B0503020204020204" pitchFamily="34" charset="-122"/>
                        </a:rPr>
                        <a:t>个处理块，每个处理块包括</a:t>
                      </a:r>
                      <a:r>
                        <a:rPr lang="en-US" altLang="zh-CN" sz="1050" dirty="0">
                          <a:solidFill>
                            <a:srgbClr val="374154"/>
                          </a:solidFill>
                          <a:latin typeface="Microsoft YaHei" panose="020B0503020204020204" pitchFamily="34" charset="-122"/>
                          <a:ea typeface="Microsoft YaHei" panose="020B0503020204020204" pitchFamily="34" charset="-122"/>
                        </a:rPr>
                        <a:t>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LD/ST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Unit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8</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SFU</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GP100</a:t>
                      </a:r>
                      <a:r>
                        <a:rPr lang="zh-CN" altLang="en-US" sz="1050" dirty="0">
                          <a:solidFill>
                            <a:srgbClr val="374154"/>
                          </a:solidFill>
                          <a:latin typeface="Microsoft YaHei" panose="020B0503020204020204" pitchFamily="34" charset="-122"/>
                          <a:ea typeface="Microsoft YaHei" panose="020B0503020204020204" pitchFamily="34" charset="-122"/>
                        </a:rPr>
                        <a:t>有</a:t>
                      </a:r>
                      <a:r>
                        <a:rPr lang="en-US" altLang="zh-CN" sz="1050" dirty="0">
                          <a:solidFill>
                            <a:srgbClr val="374154"/>
                          </a:solidFill>
                          <a:latin typeface="Microsoft YaHei" panose="020B0503020204020204" pitchFamily="34" charset="-122"/>
                          <a:ea typeface="Microsoft YaHei" panose="020B0503020204020204" pitchFamily="34" charset="-122"/>
                        </a:rPr>
                        <a:t>60</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包括</a:t>
                      </a:r>
                      <a:r>
                        <a:rPr lang="en-US" altLang="zh-CN" sz="1050" dirty="0">
                          <a:solidFill>
                            <a:srgbClr val="374154"/>
                          </a:solidFill>
                          <a:latin typeface="Microsoft YaHei" panose="020B0503020204020204" pitchFamily="34" charset="-122"/>
                          <a:ea typeface="Microsoft YaHei" panose="020B0503020204020204" pitchFamily="34" charset="-122"/>
                        </a:rPr>
                        <a:t>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CUDA</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DP</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80</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包括</a:t>
                      </a:r>
                      <a:r>
                        <a:rPr lang="en-US" altLang="zh-CN" sz="1050" dirty="0">
                          <a:solidFill>
                            <a:srgbClr val="374154"/>
                          </a:solidFill>
                          <a:latin typeface="Microsoft YaHei" panose="020B0503020204020204" pitchFamily="34" charset="-122"/>
                          <a:ea typeface="Microsoft YaHei" panose="020B0503020204020204" pitchFamily="34" charset="-122"/>
                        </a:rPr>
                        <a:t>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FP64+64</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Int32+64</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FP32+8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102</a:t>
                      </a:r>
                      <a:r>
                        <a:rPr lang="zh-CN" altLang="en-US" sz="1050" dirty="0">
                          <a:solidFill>
                            <a:srgbClr val="374154"/>
                          </a:solidFill>
                          <a:latin typeface="Microsoft YaHei" panose="020B0503020204020204" pitchFamily="34" charset="-122"/>
                          <a:ea typeface="Microsoft YaHei" panose="020B0503020204020204" pitchFamily="34" charset="-122"/>
                        </a:rPr>
                        <a:t>核心</a:t>
                      </a:r>
                      <a:r>
                        <a:rPr lang="en-US" altLang="zh-CN" sz="1050" dirty="0">
                          <a:solidFill>
                            <a:srgbClr val="374154"/>
                          </a:solidFill>
                          <a:latin typeface="Microsoft YaHei" panose="020B0503020204020204" pitchFamily="34" charset="-122"/>
                          <a:ea typeface="Microsoft YaHei" panose="020B0503020204020204" pitchFamily="34" charset="-122"/>
                        </a:rPr>
                        <a:t>92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重新设计，每个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包含</a:t>
                      </a:r>
                      <a:r>
                        <a:rPr lang="en-US" altLang="zh-CN" sz="1050" dirty="0">
                          <a:solidFill>
                            <a:srgbClr val="374154"/>
                          </a:solidFill>
                          <a:latin typeface="Microsoft YaHei" panose="020B0503020204020204" pitchFamily="34" charset="-122"/>
                          <a:ea typeface="Microsoft YaHei" panose="020B0503020204020204" pitchFamily="34" charset="-122"/>
                        </a:rPr>
                        <a:t>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Int32+64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FP32+8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108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包含</a:t>
                      </a:r>
                      <a:r>
                        <a:rPr lang="en-US" altLang="zh-CN" sz="1050" dirty="0">
                          <a:solidFill>
                            <a:srgbClr val="374154"/>
                          </a:solidFill>
                          <a:latin typeface="Microsoft YaHei" panose="020B0503020204020204" pitchFamily="34" charset="-122"/>
                          <a:ea typeface="Microsoft YaHei" panose="020B0503020204020204" pitchFamily="34" charset="-122"/>
                        </a:rPr>
                        <a:t>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INT32+32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FP64+4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132</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，每个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包含</a:t>
                      </a:r>
                      <a:r>
                        <a:rPr lang="en-US" altLang="zh-CN" sz="1050" dirty="0">
                          <a:solidFill>
                            <a:srgbClr val="374154"/>
                          </a:solidFill>
                          <a:latin typeface="Microsoft YaHei" panose="020B0503020204020204" pitchFamily="34" charset="-122"/>
                          <a:ea typeface="Microsoft YaHei" panose="020B0503020204020204" pitchFamily="34" charset="-122"/>
                        </a:rPr>
                        <a:t>128</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INT32+64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FP64+4</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2700429239"/>
                  </a:ext>
                </a:extLst>
              </a:tr>
              <a:tr h="1342062">
                <a:tc>
                  <a:txBody>
                    <a:bodyPr/>
                    <a:lstStyle/>
                    <a:p>
                      <a:pPr algn="l"/>
                      <a:r>
                        <a:rPr lang="zh-CN" altLang="en-US" sz="1200" b="1" dirty="0">
                          <a:solidFill>
                            <a:srgbClr val="374154"/>
                          </a:solidFill>
                          <a:latin typeface="+mj-ea"/>
                          <a:ea typeface="+mj-ea"/>
                        </a:rPr>
                        <a:t>特点</a:t>
                      </a:r>
                      <a:r>
                        <a:rPr lang="en-US" altLang="zh-CN" sz="1200" b="1" dirty="0">
                          <a:solidFill>
                            <a:srgbClr val="374154"/>
                          </a:solidFill>
                          <a:latin typeface="+mj-ea"/>
                          <a:ea typeface="+mj-ea"/>
                        </a:rPr>
                        <a:t>&amp;</a:t>
                      </a:r>
                      <a:r>
                        <a:rPr lang="zh-CN" altLang="en-US" sz="1200" b="1" dirty="0">
                          <a:solidFill>
                            <a:srgbClr val="374154"/>
                          </a:solidFill>
                          <a:latin typeface="+mj-ea"/>
                          <a:ea typeface="+mj-ea"/>
                        </a:rPr>
                        <a:t>优势</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zh-CN" altLang="en-US" sz="1050" dirty="0">
                          <a:solidFill>
                            <a:srgbClr val="374154"/>
                          </a:solidFill>
                          <a:latin typeface="Microsoft YaHei" panose="020B0503020204020204" pitchFamily="34" charset="-122"/>
                          <a:ea typeface="Microsoft YaHei" panose="020B0503020204020204" pitchFamily="34" charset="-122"/>
                        </a:rPr>
                        <a:t>首个完整</a:t>
                      </a:r>
                      <a:r>
                        <a:rPr lang="en-US" altLang="zh-CN" sz="1050" dirty="0">
                          <a:solidFill>
                            <a:srgbClr val="374154"/>
                          </a:solidFill>
                          <a:latin typeface="Microsoft YaHei" panose="020B0503020204020204" pitchFamily="34" charset="-122"/>
                          <a:ea typeface="Microsoft YaHei" panose="020B0503020204020204" pitchFamily="34" charset="-122"/>
                        </a:rPr>
                        <a:t>GPU</a:t>
                      </a:r>
                      <a:r>
                        <a:rPr lang="zh-CN" altLang="en-US" sz="1050" dirty="0">
                          <a:solidFill>
                            <a:srgbClr val="374154"/>
                          </a:solidFill>
                          <a:latin typeface="Microsoft YaHei" panose="020B0503020204020204" pitchFamily="34" charset="-122"/>
                          <a:ea typeface="Microsoft YaHei" panose="020B0503020204020204" pitchFamily="34" charset="-122"/>
                        </a:rPr>
                        <a:t>计算架构，支持与共享存储结合的</a:t>
                      </a:r>
                      <a:r>
                        <a:rPr lang="en-US" altLang="zh-CN" sz="1050" dirty="0">
                          <a:solidFill>
                            <a:srgbClr val="374154"/>
                          </a:solidFill>
                          <a:latin typeface="Microsoft YaHei" panose="020B0503020204020204" pitchFamily="34" charset="-122"/>
                          <a:ea typeface="Microsoft YaHei" panose="020B0503020204020204" pitchFamily="34" charset="-122"/>
                        </a:rPr>
                        <a:t>Cache</a:t>
                      </a:r>
                      <a:r>
                        <a:rPr lang="zh-CN" altLang="en-US" sz="1050" dirty="0">
                          <a:solidFill>
                            <a:srgbClr val="374154"/>
                          </a:solidFill>
                          <a:latin typeface="Microsoft YaHei" panose="020B0503020204020204" pitchFamily="34" charset="-122"/>
                          <a:ea typeface="Microsoft YaHei" panose="020B0503020204020204" pitchFamily="34" charset="-122"/>
                        </a:rPr>
                        <a:t>层次</a:t>
                      </a:r>
                      <a:r>
                        <a:rPr lang="en-US" altLang="zh-CN" sz="1050" dirty="0">
                          <a:solidFill>
                            <a:srgbClr val="374154"/>
                          </a:solidFill>
                          <a:latin typeface="Microsoft YaHei" panose="020B0503020204020204" pitchFamily="34" charset="-122"/>
                          <a:ea typeface="Microsoft YaHei" panose="020B0503020204020204" pitchFamily="34" charset="-122"/>
                        </a:rPr>
                        <a:t>GPU</a:t>
                      </a:r>
                      <a:r>
                        <a:rPr lang="zh-CN" altLang="en-US" sz="1050" dirty="0">
                          <a:solidFill>
                            <a:srgbClr val="374154"/>
                          </a:solidFill>
                          <a:latin typeface="Microsoft YaHei" panose="020B0503020204020204" pitchFamily="34" charset="-122"/>
                          <a:ea typeface="Microsoft YaHei" panose="020B0503020204020204" pitchFamily="34" charset="-122"/>
                        </a:rPr>
                        <a:t>架构，支持</a:t>
                      </a:r>
                      <a:r>
                        <a:rPr lang="en-US" altLang="zh-CN" sz="1050" dirty="0">
                          <a:solidFill>
                            <a:srgbClr val="374154"/>
                          </a:solidFill>
                          <a:latin typeface="Microsoft YaHei" panose="020B0503020204020204" pitchFamily="34" charset="-122"/>
                          <a:ea typeface="Microsoft YaHei" panose="020B0503020204020204" pitchFamily="34" charset="-122"/>
                        </a:rPr>
                        <a:t>ECC</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GPU</a:t>
                      </a:r>
                      <a:r>
                        <a:rPr lang="zh-CN" altLang="en-US" sz="1050" dirty="0">
                          <a:solidFill>
                            <a:srgbClr val="374154"/>
                          </a:solidFill>
                          <a:latin typeface="Microsoft YaHei" panose="020B0503020204020204" pitchFamily="34" charset="-122"/>
                          <a:ea typeface="Microsoft YaHei" panose="020B0503020204020204" pitchFamily="34" charset="-122"/>
                        </a:rPr>
                        <a:t>架构</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zh-CN" altLang="en-US" sz="1050" dirty="0">
                          <a:solidFill>
                            <a:srgbClr val="374154"/>
                          </a:solidFill>
                          <a:latin typeface="Microsoft YaHei" panose="020B0503020204020204" pitchFamily="34" charset="-122"/>
                          <a:ea typeface="Microsoft YaHei" panose="020B0503020204020204" pitchFamily="34" charset="-122"/>
                        </a:rPr>
                        <a:t>游戏性能大幅提升，首次支持</a:t>
                      </a:r>
                      <a:r>
                        <a:rPr lang="en-US" altLang="zh-CN" sz="1050" dirty="0">
                          <a:solidFill>
                            <a:srgbClr val="374154"/>
                          </a:solidFill>
                          <a:latin typeface="Microsoft YaHei" panose="020B0503020204020204" pitchFamily="34" charset="-122"/>
                          <a:ea typeface="Microsoft YaHei" panose="020B0503020204020204" pitchFamily="34" charset="-122"/>
                        </a:rPr>
                        <a:t>GPU</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Direct</a:t>
                      </a:r>
                      <a:r>
                        <a:rPr lang="zh-CN" altLang="en-US" sz="1050" dirty="0">
                          <a:solidFill>
                            <a:srgbClr val="374154"/>
                          </a:solidFill>
                          <a:latin typeface="Microsoft YaHei" panose="020B0503020204020204" pitchFamily="34" charset="-122"/>
                          <a:ea typeface="Microsoft YaHei" panose="020B0503020204020204" pitchFamily="34" charset="-122"/>
                        </a:rPr>
                        <a:t>技术</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zh-CN" altLang="en-US" sz="1050" dirty="0">
                          <a:solidFill>
                            <a:srgbClr val="374154"/>
                          </a:solidFill>
                          <a:latin typeface="Microsoft YaHei" panose="020B0503020204020204" pitchFamily="34" charset="-122"/>
                          <a:ea typeface="Microsoft YaHei" panose="020B0503020204020204" pitchFamily="34" charset="-122"/>
                        </a:rPr>
                        <a:t>每组</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单元从</a:t>
                      </a:r>
                      <a:r>
                        <a:rPr lang="en-US" altLang="zh-CN" sz="1050" dirty="0">
                          <a:solidFill>
                            <a:srgbClr val="374154"/>
                          </a:solidFill>
                          <a:latin typeface="Microsoft YaHei" panose="020B0503020204020204" pitchFamily="34" charset="-122"/>
                          <a:ea typeface="Microsoft YaHei" panose="020B0503020204020204" pitchFamily="34" charset="-122"/>
                        </a:rPr>
                        <a:t>192</a:t>
                      </a:r>
                      <a:r>
                        <a:rPr lang="zh-CN" altLang="en-US" sz="1050" dirty="0">
                          <a:solidFill>
                            <a:srgbClr val="374154"/>
                          </a:solidFill>
                          <a:latin typeface="Microsoft YaHei" panose="020B0503020204020204" pitchFamily="34" charset="-122"/>
                          <a:ea typeface="Microsoft YaHei" panose="020B0503020204020204" pitchFamily="34" charset="-122"/>
                        </a:rPr>
                        <a:t>个减少到每组</a:t>
                      </a:r>
                      <a:r>
                        <a:rPr lang="en-US" altLang="zh-CN" sz="1050" dirty="0">
                          <a:solidFill>
                            <a:srgbClr val="374154"/>
                          </a:solidFill>
                          <a:latin typeface="Microsoft YaHei" panose="020B0503020204020204" pitchFamily="34" charset="-122"/>
                          <a:ea typeface="Microsoft YaHei" panose="020B0503020204020204" pitchFamily="34" charset="-122"/>
                        </a:rPr>
                        <a:t>128</a:t>
                      </a:r>
                      <a:r>
                        <a:rPr lang="zh-CN" altLang="en-US" sz="1050" dirty="0">
                          <a:solidFill>
                            <a:srgbClr val="374154"/>
                          </a:solidFill>
                          <a:latin typeface="Microsoft YaHei" panose="020B0503020204020204" pitchFamily="34" charset="-122"/>
                          <a:ea typeface="Microsoft YaHei" panose="020B0503020204020204" pitchFamily="34" charset="-122"/>
                        </a:rPr>
                        <a:t>个，每个</a:t>
                      </a:r>
                      <a:r>
                        <a:rPr lang="en-US" altLang="zh-CN" sz="1050" dirty="0">
                          <a:solidFill>
                            <a:srgbClr val="374154"/>
                          </a:solidFill>
                          <a:latin typeface="Microsoft YaHei" panose="020B0503020204020204" pitchFamily="34" charset="-122"/>
                          <a:ea typeface="Microsoft YaHei" panose="020B0503020204020204" pitchFamily="34" charset="-122"/>
                        </a:rPr>
                        <a:t>SMM</a:t>
                      </a:r>
                      <a:r>
                        <a:rPr lang="zh-CN" altLang="en-US" sz="1050" dirty="0">
                          <a:solidFill>
                            <a:srgbClr val="374154"/>
                          </a:solidFill>
                          <a:latin typeface="Microsoft YaHei" panose="020B0503020204020204" pitchFamily="34" charset="-122"/>
                          <a:ea typeface="Microsoft YaHei" panose="020B0503020204020204" pitchFamily="34" charset="-122"/>
                        </a:rPr>
                        <a:t>单元拥有更多逻辑控制电路</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NVLink</a:t>
                      </a:r>
                      <a:r>
                        <a:rPr lang="zh-CN" altLang="en-US" sz="1050" dirty="0">
                          <a:solidFill>
                            <a:srgbClr val="374154"/>
                          </a:solidFill>
                          <a:latin typeface="Microsoft YaHei" panose="020B0503020204020204" pitchFamily="34" charset="-122"/>
                          <a:ea typeface="Microsoft YaHei" panose="020B0503020204020204" pitchFamily="34" charset="-122"/>
                        </a:rPr>
                        <a:t>第一代，双向互联带宽</a:t>
                      </a:r>
                      <a:r>
                        <a:rPr lang="en-US" altLang="zh-CN" sz="1050" dirty="0">
                          <a:solidFill>
                            <a:srgbClr val="374154"/>
                          </a:solidFill>
                          <a:latin typeface="Microsoft YaHei" panose="020B0503020204020204" pitchFamily="34" charset="-122"/>
                          <a:ea typeface="Microsoft YaHei" panose="020B0503020204020204" pitchFamily="34" charset="-122"/>
                        </a:rPr>
                        <a:t>160GB/s</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P100</a:t>
                      </a:r>
                      <a:r>
                        <a:rPr lang="zh-CN" altLang="en-US" sz="1050" dirty="0">
                          <a:solidFill>
                            <a:srgbClr val="374154"/>
                          </a:solidFill>
                          <a:latin typeface="Microsoft YaHei" panose="020B0503020204020204" pitchFamily="34" charset="-122"/>
                          <a:ea typeface="Microsoft YaHei" panose="020B0503020204020204" pitchFamily="34" charset="-122"/>
                        </a:rPr>
                        <a:t>拥有</a:t>
                      </a:r>
                      <a:r>
                        <a:rPr lang="en-US" altLang="zh-CN" sz="1050" dirty="0">
                          <a:solidFill>
                            <a:srgbClr val="374154"/>
                          </a:solidFill>
                          <a:latin typeface="Microsoft YaHei" panose="020B0503020204020204" pitchFamily="34" charset="-122"/>
                          <a:ea typeface="Microsoft YaHei" panose="020B0503020204020204" pitchFamily="34" charset="-122"/>
                        </a:rPr>
                        <a:t>56</a:t>
                      </a:r>
                      <a:r>
                        <a:rPr lang="zh-CN" altLang="en-US" sz="1050" dirty="0">
                          <a:solidFill>
                            <a:srgbClr val="374154"/>
                          </a:solidFill>
                          <a:latin typeface="Microsoft YaHei" panose="020B0503020204020204" pitchFamily="34" charset="-122"/>
                          <a:ea typeface="Microsoft YaHei" panose="020B0503020204020204" pitchFamily="34" charset="-122"/>
                        </a:rPr>
                        <a:t>个</a:t>
                      </a:r>
                      <a:r>
                        <a:rPr lang="en-US" altLang="zh-CN" sz="1050" dirty="0">
                          <a:solidFill>
                            <a:srgbClr val="374154"/>
                          </a:solidFill>
                          <a:latin typeface="Microsoft YaHei" panose="020B0503020204020204" pitchFamily="34" charset="-122"/>
                          <a:ea typeface="Microsoft YaHei" panose="020B0503020204020204" pitchFamily="34" charset="-122"/>
                        </a:rPr>
                        <a:t>SM</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HBM</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NVLink2.0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Cores</a:t>
                      </a:r>
                      <a:r>
                        <a:rPr lang="zh-CN" altLang="en-US" sz="1050" dirty="0">
                          <a:solidFill>
                            <a:srgbClr val="374154"/>
                          </a:solidFill>
                          <a:latin typeface="Microsoft YaHei" panose="020B0503020204020204" pitchFamily="34" charset="-122"/>
                          <a:ea typeface="Microsoft YaHei" panose="020B0503020204020204" pitchFamily="34" charset="-122"/>
                        </a:rPr>
                        <a:t>第一代，支持</a:t>
                      </a:r>
                      <a:r>
                        <a:rPr lang="en-US" altLang="zh-CN" sz="1050" dirty="0">
                          <a:solidFill>
                            <a:srgbClr val="374154"/>
                          </a:solidFill>
                          <a:latin typeface="Microsoft YaHei" panose="020B0503020204020204" pitchFamily="34" charset="-122"/>
                          <a:ea typeface="Microsoft YaHei" panose="020B0503020204020204" pitchFamily="34" charset="-122"/>
                        </a:rPr>
                        <a:t>AI</a:t>
                      </a:r>
                      <a:r>
                        <a:rPr lang="zh-CN" altLang="en-US" sz="1050" dirty="0">
                          <a:solidFill>
                            <a:srgbClr val="374154"/>
                          </a:solidFill>
                          <a:latin typeface="Microsoft YaHei" panose="020B0503020204020204" pitchFamily="34" charset="-122"/>
                          <a:ea typeface="Microsoft YaHei" panose="020B0503020204020204" pitchFamily="34" charset="-122"/>
                        </a:rPr>
                        <a:t>运算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Core2.0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RT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a:t>
                      </a:r>
                      <a:r>
                        <a:rPr lang="zh-CN" altLang="en-US" sz="1050" dirty="0">
                          <a:solidFill>
                            <a:srgbClr val="374154"/>
                          </a:solidFill>
                          <a:latin typeface="Microsoft YaHei" panose="020B0503020204020204" pitchFamily="34" charset="-122"/>
                          <a:ea typeface="Microsoft YaHei" panose="020B0503020204020204" pitchFamily="34" charset="-122"/>
                        </a:rPr>
                        <a:t>第一代</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Core3.0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RT</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Core2.0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NVLink3.0</a:t>
                      </a:r>
                      <a:r>
                        <a:rPr lang="zh-CN" altLang="en-US" sz="1050" dirty="0">
                          <a:solidFill>
                            <a:srgbClr val="374154"/>
                          </a:solidFill>
                          <a:latin typeface="Microsoft YaHei" panose="020B0503020204020204" pitchFamily="34" charset="-122"/>
                          <a:ea typeface="Microsoft YaHei" panose="020B0503020204020204" pitchFamily="34" charset="-122"/>
                        </a:rPr>
                        <a:t>，结构稀疏性矩阵</a:t>
                      </a:r>
                      <a:r>
                        <a:rPr lang="en-US" altLang="zh-CN" sz="1050" dirty="0">
                          <a:solidFill>
                            <a:srgbClr val="374154"/>
                          </a:solidFill>
                          <a:latin typeface="Microsoft YaHei" panose="020B0503020204020204" pitchFamily="34" charset="-122"/>
                          <a:ea typeface="Microsoft YaHei" panose="020B0503020204020204" pitchFamily="34" charset="-122"/>
                        </a:rPr>
                        <a:t>MIG1.0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050" dirty="0">
                          <a:solidFill>
                            <a:srgbClr val="374154"/>
                          </a:solidFill>
                          <a:latin typeface="Microsoft YaHei" panose="020B0503020204020204" pitchFamily="34" charset="-122"/>
                          <a:ea typeface="Microsoft YaHei" panose="020B0503020204020204" pitchFamily="34" charset="-122"/>
                        </a:rPr>
                        <a:t>Tensor</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Core4.0</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NVlink4.0</a:t>
                      </a:r>
                      <a:r>
                        <a:rPr lang="zh-CN" altLang="en-US" sz="1050" dirty="0">
                          <a:solidFill>
                            <a:srgbClr val="374154"/>
                          </a:solidFill>
                          <a:latin typeface="Microsoft YaHei" panose="020B0503020204020204" pitchFamily="34" charset="-122"/>
                          <a:ea typeface="Microsoft YaHei" panose="020B0503020204020204" pitchFamily="34" charset="-122"/>
                        </a:rPr>
                        <a:t>，结构稀疏性矩阵</a:t>
                      </a:r>
                      <a:r>
                        <a:rPr lang="en-US" altLang="zh-CN" sz="1050" dirty="0">
                          <a:solidFill>
                            <a:srgbClr val="374154"/>
                          </a:solidFill>
                          <a:latin typeface="Microsoft YaHei" panose="020B0503020204020204" pitchFamily="34" charset="-122"/>
                          <a:ea typeface="Microsoft YaHei" panose="020B0503020204020204" pitchFamily="34" charset="-122"/>
                        </a:rPr>
                        <a:t>MIG2.0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1813788961"/>
                  </a:ext>
                </a:extLst>
              </a:tr>
              <a:tr h="525155">
                <a:tc>
                  <a:txBody>
                    <a:bodyPr/>
                    <a:lstStyle/>
                    <a:p>
                      <a:pPr algn="l"/>
                      <a:r>
                        <a:rPr lang="zh-CN" altLang="en-US" sz="1200" b="1" dirty="0">
                          <a:solidFill>
                            <a:srgbClr val="374154"/>
                          </a:solidFill>
                          <a:latin typeface="+mj-ea"/>
                          <a:ea typeface="+mj-ea"/>
                        </a:rPr>
                        <a:t>纳米制程</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40/28nm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30</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28nm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71</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28nm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80</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16nm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153</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12nm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211</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12nm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186</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7nm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283</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4nm</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800</a:t>
                      </a:r>
                      <a:r>
                        <a:rPr lang="zh-CN" altLang="en-US" sz="105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909445051"/>
                  </a:ext>
                </a:extLst>
              </a:tr>
              <a:tr h="473287">
                <a:tc>
                  <a:txBody>
                    <a:bodyPr/>
                    <a:lstStyle/>
                    <a:p>
                      <a:pPr algn="l"/>
                      <a:r>
                        <a:rPr lang="zh-CN" altLang="en-US" sz="1200" b="1" dirty="0">
                          <a:solidFill>
                            <a:srgbClr val="374154"/>
                          </a:solidFill>
                          <a:latin typeface="+mj-ea"/>
                          <a:ea typeface="+mj-ea"/>
                        </a:rPr>
                        <a:t>代表型号</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Quadro</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7000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K80</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K40M</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M5000</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M4000</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GTX</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9XX</a:t>
                      </a:r>
                      <a:r>
                        <a:rPr lang="zh-CN" altLang="en-US" sz="1050" dirty="0">
                          <a:solidFill>
                            <a:srgbClr val="374154"/>
                          </a:solidFill>
                          <a:latin typeface="Microsoft YaHei" panose="020B0503020204020204" pitchFamily="34" charset="-122"/>
                          <a:ea typeface="Microsoft YaHei" panose="020B0503020204020204" pitchFamily="34" charset="-122"/>
                        </a:rPr>
                        <a:t>系列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P100</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P6000</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TTX1080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V100</a:t>
                      </a:r>
                    </a:p>
                    <a:p>
                      <a:pPr algn="ctr" latinLnBrk="1"/>
                      <a:r>
                        <a:rPr lang="en-US" altLang="zh-CN" sz="1050" dirty="0" err="1">
                          <a:solidFill>
                            <a:srgbClr val="374154"/>
                          </a:solidFill>
                          <a:latin typeface="Microsoft YaHei" panose="020B0503020204020204" pitchFamily="34" charset="-122"/>
                          <a:ea typeface="Microsoft YaHei" panose="020B0503020204020204" pitchFamily="34" charset="-122"/>
                        </a:rPr>
                        <a:t>TiTan</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V</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T4</a:t>
                      </a:r>
                      <a:r>
                        <a:rPr lang="zh-CN" altLang="en-US" sz="1050" dirty="0">
                          <a:solidFill>
                            <a:srgbClr val="374154"/>
                          </a:solidFill>
                          <a:latin typeface="Microsoft YaHei" panose="020B0503020204020204" pitchFamily="34" charset="-122"/>
                          <a:ea typeface="Microsoft YaHei" panose="020B0503020204020204" pitchFamily="34" charset="-122"/>
                        </a:rPr>
                        <a:t>，</a:t>
                      </a:r>
                      <a:r>
                        <a:rPr lang="en-US" altLang="zh-CN" sz="1050" dirty="0">
                          <a:solidFill>
                            <a:srgbClr val="374154"/>
                          </a:solidFill>
                          <a:latin typeface="Microsoft YaHei" panose="020B0503020204020204" pitchFamily="34" charset="-122"/>
                          <a:ea typeface="Microsoft YaHei" panose="020B0503020204020204" pitchFamily="34" charset="-122"/>
                        </a:rPr>
                        <a:t>2080TI</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RTX</a:t>
                      </a:r>
                      <a:r>
                        <a:rPr lang="zh-CN" altLang="en-US" sz="1050" dirty="0">
                          <a:solidFill>
                            <a:srgbClr val="374154"/>
                          </a:solidFill>
                          <a:latin typeface="Microsoft YaHei" panose="020B0503020204020204" pitchFamily="34" charset="-122"/>
                          <a:ea typeface="Microsoft YaHei" panose="020B0503020204020204" pitchFamily="34" charset="-122"/>
                        </a:rPr>
                        <a:t> </a:t>
                      </a:r>
                      <a:r>
                        <a:rPr lang="en-US" altLang="zh-CN" sz="1050" dirty="0">
                          <a:solidFill>
                            <a:srgbClr val="374154"/>
                          </a:solidFill>
                          <a:latin typeface="Microsoft YaHei" panose="020B0503020204020204" pitchFamily="34" charset="-122"/>
                          <a:ea typeface="Microsoft YaHei" panose="020B0503020204020204" pitchFamily="34" charset="-122"/>
                        </a:rPr>
                        <a:t>5000</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A100</a:t>
                      </a:r>
                    </a:p>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A30</a:t>
                      </a:r>
                      <a:r>
                        <a:rPr lang="zh-CN" altLang="en-US" sz="1050" dirty="0">
                          <a:solidFill>
                            <a:srgbClr val="374154"/>
                          </a:solidFill>
                          <a:latin typeface="Microsoft YaHei" panose="020B0503020204020204" pitchFamily="34" charset="-122"/>
                          <a:ea typeface="Microsoft YaHei" panose="020B0503020204020204" pitchFamily="34" charset="-122"/>
                        </a:rPr>
                        <a:t>系列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050" dirty="0">
                          <a:solidFill>
                            <a:srgbClr val="374154"/>
                          </a:solidFill>
                          <a:latin typeface="Microsoft YaHei" panose="020B0503020204020204" pitchFamily="34" charset="-122"/>
                          <a:ea typeface="Microsoft YaHei" panose="020B0503020204020204" pitchFamily="34" charset="-122"/>
                        </a:rPr>
                        <a:t>H100</a:t>
                      </a:r>
                      <a:endParaRPr lang="zh-CN" altLang="en-US" sz="105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4092808874"/>
                  </a:ext>
                </a:extLst>
              </a:tr>
            </a:tbl>
          </a:graphicData>
        </a:graphic>
      </p:graphicFrame>
    </p:spTree>
    <p:extLst>
      <p:ext uri="{BB962C8B-B14F-4D97-AF65-F5344CB8AC3E}">
        <p14:creationId xmlns:p14="http://schemas.microsoft.com/office/powerpoint/2010/main" val="2199412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B8E1C6F-92CB-284B-9606-63EE09C08E58}"/>
              </a:ext>
            </a:extLst>
          </p:cNvPr>
          <p:cNvSpPr>
            <a:spLocks noGrp="1"/>
          </p:cNvSpPr>
          <p:nvPr>
            <p:ph type="title"/>
          </p:nvPr>
        </p:nvSpPr>
        <p:spPr/>
        <p:txBody>
          <a:bodyPr/>
          <a:lstStyle/>
          <a:p>
            <a:r>
              <a:rPr lang="en-US" altLang="zh-CN" dirty="0"/>
              <a:t>NVIDIA</a:t>
            </a:r>
            <a:r>
              <a:rPr lang="zh-CN" altLang="en-US" dirty="0"/>
              <a:t> </a:t>
            </a:r>
            <a:r>
              <a:rPr lang="en-US" altLang="zh-CN" dirty="0"/>
              <a:t>GPU</a:t>
            </a:r>
            <a:r>
              <a:rPr lang="zh-CN" altLang="en-US" dirty="0"/>
              <a:t>架构发展</a:t>
            </a:r>
          </a:p>
        </p:txBody>
      </p:sp>
      <p:graphicFrame>
        <p:nvGraphicFramePr>
          <p:cNvPr id="4" name="表格 3">
            <a:extLst>
              <a:ext uri="{FF2B5EF4-FFF2-40B4-BE49-F238E27FC236}">
                <a16:creationId xmlns:a16="http://schemas.microsoft.com/office/drawing/2014/main" id="{8C707BFB-EB95-D347-85F8-CB72D1755CA7}"/>
              </a:ext>
            </a:extLst>
          </p:cNvPr>
          <p:cNvGraphicFramePr>
            <a:graphicFrameLocks noGrp="1"/>
          </p:cNvGraphicFramePr>
          <p:nvPr>
            <p:extLst>
              <p:ext uri="{D42A27DB-BD31-4B8C-83A1-F6EECF244321}">
                <p14:modId xmlns:p14="http://schemas.microsoft.com/office/powerpoint/2010/main" val="2290698176"/>
              </p:ext>
            </p:extLst>
          </p:nvPr>
        </p:nvGraphicFramePr>
        <p:xfrm>
          <a:off x="481756" y="1340768"/>
          <a:ext cx="11105349" cy="5032627"/>
        </p:xfrm>
        <a:graphic>
          <a:graphicData uri="http://schemas.openxmlformats.org/drawingml/2006/table">
            <a:tbl>
              <a:tblPr firstRow="1" bandRow="1">
                <a:tableStyleId>{72833802-FEF1-4C79-8D5D-14CF1EAF98D9}</a:tableStyleId>
              </a:tblPr>
              <a:tblGrid>
                <a:gridCol w="1233897">
                  <a:extLst>
                    <a:ext uri="{9D8B030D-6E8A-4147-A177-3AD203B41FA5}">
                      <a16:colId xmlns:a16="http://schemas.microsoft.com/office/drawing/2014/main" val="3217182464"/>
                    </a:ext>
                  </a:extLst>
                </a:gridCol>
                <a:gridCol w="2467863">
                  <a:extLst>
                    <a:ext uri="{9D8B030D-6E8A-4147-A177-3AD203B41FA5}">
                      <a16:colId xmlns:a16="http://schemas.microsoft.com/office/drawing/2014/main" val="1916073929"/>
                    </a:ext>
                  </a:extLst>
                </a:gridCol>
                <a:gridCol w="2467863">
                  <a:extLst>
                    <a:ext uri="{9D8B030D-6E8A-4147-A177-3AD203B41FA5}">
                      <a16:colId xmlns:a16="http://schemas.microsoft.com/office/drawing/2014/main" val="2888375680"/>
                    </a:ext>
                  </a:extLst>
                </a:gridCol>
                <a:gridCol w="2467863">
                  <a:extLst>
                    <a:ext uri="{9D8B030D-6E8A-4147-A177-3AD203B41FA5}">
                      <a16:colId xmlns:a16="http://schemas.microsoft.com/office/drawing/2014/main" val="907300847"/>
                    </a:ext>
                  </a:extLst>
                </a:gridCol>
                <a:gridCol w="2467863">
                  <a:extLst>
                    <a:ext uri="{9D8B030D-6E8A-4147-A177-3AD203B41FA5}">
                      <a16:colId xmlns:a16="http://schemas.microsoft.com/office/drawing/2014/main" val="930843774"/>
                    </a:ext>
                  </a:extLst>
                </a:gridCol>
              </a:tblGrid>
              <a:tr h="460869">
                <a:tc>
                  <a:txBody>
                    <a:bodyPr/>
                    <a:lstStyle/>
                    <a:p>
                      <a:pPr algn="l"/>
                      <a:r>
                        <a:rPr lang="zh-CN" altLang="en-US" sz="1400" b="1" dirty="0">
                          <a:latin typeface="+mj-ea"/>
                          <a:ea typeface="+mj-ea"/>
                          <a:cs typeface="Futura Medium" panose="020B0602020204020303" pitchFamily="34" charset="-79"/>
                        </a:rPr>
                        <a:t>架构名称</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Volta</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Turing</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Ampere</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tc>
                  <a:txBody>
                    <a:bodyPr/>
                    <a:lstStyle/>
                    <a:p>
                      <a:pPr algn="ctr"/>
                      <a:r>
                        <a:rPr lang="en-US" altLang="zh-CN" sz="1400" dirty="0">
                          <a:latin typeface="Futura Medium" panose="020B0602020204020303" pitchFamily="34" charset="-79"/>
                          <a:cs typeface="Futura Medium" panose="020B0602020204020303" pitchFamily="34" charset="-79"/>
                        </a:rPr>
                        <a:t>Hopper</a:t>
                      </a:r>
                      <a:endParaRPr lang="zh-CN" altLang="en-US" sz="1400" dirty="0">
                        <a:latin typeface="Futura Medium" panose="020B0602020204020303" pitchFamily="34" charset="-79"/>
                        <a:ea typeface="+mj-ea"/>
                        <a:cs typeface="Futura Medium" panose="020B0602020204020303" pitchFamily="34" charset="-79"/>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solidFill>
                      <a:srgbClr val="91D150"/>
                    </a:solidFill>
                  </a:tcPr>
                </a:tc>
                <a:extLst>
                  <a:ext uri="{0D108BD9-81ED-4DB2-BD59-A6C34878D82A}">
                    <a16:rowId xmlns:a16="http://schemas.microsoft.com/office/drawing/2014/main" val="3545395459"/>
                  </a:ext>
                </a:extLst>
              </a:tr>
              <a:tr h="460869">
                <a:tc>
                  <a:txBody>
                    <a:bodyPr/>
                    <a:lstStyle/>
                    <a:p>
                      <a:pPr algn="l"/>
                      <a:r>
                        <a:rPr lang="zh-CN" altLang="en-US" sz="1400" b="1" dirty="0">
                          <a:solidFill>
                            <a:srgbClr val="374154"/>
                          </a:solidFill>
                          <a:latin typeface="+mj-ea"/>
                          <a:ea typeface="+mj-ea"/>
                        </a:rPr>
                        <a:t>中文名字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400" dirty="0">
                          <a:solidFill>
                            <a:srgbClr val="374154"/>
                          </a:solidFill>
                          <a:latin typeface="Microsoft YaHei" panose="020B0503020204020204" pitchFamily="34" charset="-122"/>
                          <a:ea typeface="Microsoft YaHei" panose="020B0503020204020204" pitchFamily="34" charset="-122"/>
                        </a:rPr>
                        <a:t>伏特</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400" dirty="0">
                          <a:solidFill>
                            <a:srgbClr val="374154"/>
                          </a:solidFill>
                          <a:latin typeface="Microsoft YaHei" panose="020B0503020204020204" pitchFamily="34" charset="-122"/>
                          <a:ea typeface="Microsoft YaHei" panose="020B0503020204020204" pitchFamily="34" charset="-122"/>
                        </a:rPr>
                        <a:t>图灵</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400" dirty="0">
                          <a:solidFill>
                            <a:srgbClr val="374154"/>
                          </a:solidFill>
                          <a:latin typeface="Microsoft YaHei" panose="020B0503020204020204" pitchFamily="34" charset="-122"/>
                          <a:ea typeface="Microsoft YaHei" panose="020B0503020204020204" pitchFamily="34" charset="-122"/>
                        </a:rPr>
                        <a:t>安培</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zh-CN" altLang="en-US" sz="1400" dirty="0">
                          <a:solidFill>
                            <a:srgbClr val="374154"/>
                          </a:solidFill>
                          <a:latin typeface="Microsoft YaHei" panose="020B0503020204020204" pitchFamily="34" charset="-122"/>
                          <a:ea typeface="Microsoft YaHei" panose="020B0503020204020204" pitchFamily="34" charset="-122"/>
                        </a:rPr>
                        <a:t>赫柏</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456946874"/>
                  </a:ext>
                </a:extLst>
              </a:tr>
              <a:tr h="460869">
                <a:tc>
                  <a:txBody>
                    <a:bodyPr/>
                    <a:lstStyle/>
                    <a:p>
                      <a:pPr algn="l"/>
                      <a:r>
                        <a:rPr lang="zh-CN" altLang="en-US" sz="1400" b="1" dirty="0">
                          <a:solidFill>
                            <a:srgbClr val="374154"/>
                          </a:solidFill>
                          <a:latin typeface="+mj-ea"/>
                          <a:ea typeface="+mj-ea"/>
                        </a:rPr>
                        <a:t>发布时间</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400" dirty="0">
                          <a:solidFill>
                            <a:srgbClr val="374154"/>
                          </a:solidFill>
                          <a:latin typeface="Microsoft YaHei" panose="020B0503020204020204" pitchFamily="34" charset="-122"/>
                          <a:ea typeface="Microsoft YaHei" panose="020B0503020204020204" pitchFamily="34" charset="-122"/>
                        </a:rPr>
                        <a:t>2017</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400" dirty="0">
                          <a:solidFill>
                            <a:srgbClr val="374154"/>
                          </a:solidFill>
                          <a:latin typeface="Microsoft YaHei" panose="020B0503020204020204" pitchFamily="34" charset="-122"/>
                          <a:ea typeface="Microsoft YaHei" panose="020B0503020204020204" pitchFamily="34" charset="-122"/>
                        </a:rPr>
                        <a:t>2018</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400" dirty="0">
                          <a:solidFill>
                            <a:srgbClr val="374154"/>
                          </a:solidFill>
                          <a:latin typeface="Microsoft YaHei" panose="020B0503020204020204" pitchFamily="34" charset="-122"/>
                          <a:ea typeface="Microsoft YaHei" panose="020B0503020204020204" pitchFamily="34" charset="-122"/>
                        </a:rPr>
                        <a:t>2020</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a:r>
                        <a:rPr lang="en-US" altLang="zh-CN" sz="1400" dirty="0">
                          <a:solidFill>
                            <a:srgbClr val="374154"/>
                          </a:solidFill>
                          <a:latin typeface="Microsoft YaHei" panose="020B0503020204020204" pitchFamily="34" charset="-122"/>
                          <a:ea typeface="Microsoft YaHei" panose="020B0503020204020204" pitchFamily="34" charset="-122"/>
                        </a:rPr>
                        <a:t>2022</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3965975679"/>
                  </a:ext>
                </a:extLst>
              </a:tr>
              <a:tr h="1306850">
                <a:tc>
                  <a:txBody>
                    <a:bodyPr/>
                    <a:lstStyle/>
                    <a:p>
                      <a:pPr algn="l"/>
                      <a:r>
                        <a:rPr lang="zh-CN" altLang="en-US" sz="1400" b="1" dirty="0">
                          <a:solidFill>
                            <a:srgbClr val="374154"/>
                          </a:solidFill>
                          <a:latin typeface="+mj-ea"/>
                          <a:ea typeface="+mj-ea"/>
                        </a:rPr>
                        <a:t>核心参数</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400" dirty="0">
                          <a:solidFill>
                            <a:srgbClr val="374154"/>
                          </a:solidFill>
                          <a:latin typeface="Microsoft YaHei" panose="020B0503020204020204" pitchFamily="34" charset="-122"/>
                          <a:ea typeface="Microsoft YaHei" panose="020B0503020204020204" pitchFamily="34" charset="-122"/>
                        </a:rPr>
                        <a:t>80</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，每个</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包括</a:t>
                      </a:r>
                      <a:r>
                        <a:rPr lang="en-US" altLang="zh-CN" sz="1400" dirty="0">
                          <a:solidFill>
                            <a:srgbClr val="374154"/>
                          </a:solidFill>
                          <a:latin typeface="Microsoft YaHei" panose="020B0503020204020204" pitchFamily="34" charset="-122"/>
                          <a:ea typeface="Microsoft YaHei" panose="020B0503020204020204" pitchFamily="34" charset="-122"/>
                        </a:rPr>
                        <a:t>32</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FP64+64</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Int32+64</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FP32+8</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Tensor</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Cores</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400" dirty="0">
                          <a:solidFill>
                            <a:srgbClr val="374154"/>
                          </a:solidFill>
                          <a:latin typeface="Microsoft YaHei" panose="020B0503020204020204" pitchFamily="34" charset="-122"/>
                          <a:ea typeface="Microsoft YaHei" panose="020B0503020204020204" pitchFamily="34" charset="-122"/>
                        </a:rPr>
                        <a:t>102</a:t>
                      </a:r>
                      <a:r>
                        <a:rPr lang="zh-CN" altLang="en-US" sz="1400" dirty="0">
                          <a:solidFill>
                            <a:srgbClr val="374154"/>
                          </a:solidFill>
                          <a:latin typeface="Microsoft YaHei" panose="020B0503020204020204" pitchFamily="34" charset="-122"/>
                          <a:ea typeface="Microsoft YaHei" panose="020B0503020204020204" pitchFamily="34" charset="-122"/>
                        </a:rPr>
                        <a:t>核心</a:t>
                      </a:r>
                      <a:r>
                        <a:rPr lang="en-US" altLang="zh-CN" sz="1400" dirty="0">
                          <a:solidFill>
                            <a:srgbClr val="374154"/>
                          </a:solidFill>
                          <a:latin typeface="Microsoft YaHei" panose="020B0503020204020204" pitchFamily="34" charset="-122"/>
                          <a:ea typeface="Microsoft YaHei" panose="020B0503020204020204" pitchFamily="34" charset="-122"/>
                        </a:rPr>
                        <a:t>92</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重新设计，每个</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包含</a:t>
                      </a:r>
                      <a:r>
                        <a:rPr lang="en-US" altLang="zh-CN" sz="1400" dirty="0">
                          <a:solidFill>
                            <a:srgbClr val="374154"/>
                          </a:solidFill>
                          <a:latin typeface="Microsoft YaHei" panose="020B0503020204020204" pitchFamily="34" charset="-122"/>
                          <a:ea typeface="Microsoft YaHei" panose="020B0503020204020204" pitchFamily="34" charset="-122"/>
                        </a:rPr>
                        <a:t>64</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Int32+64</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FP32+8</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Tensor</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Cores</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400" dirty="0">
                          <a:solidFill>
                            <a:srgbClr val="374154"/>
                          </a:solidFill>
                          <a:latin typeface="Microsoft YaHei" panose="020B0503020204020204" pitchFamily="34" charset="-122"/>
                          <a:ea typeface="Microsoft YaHei" panose="020B0503020204020204" pitchFamily="34" charset="-122"/>
                        </a:rPr>
                        <a:t>108</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，每个</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包含</a:t>
                      </a:r>
                      <a:r>
                        <a:rPr lang="en-US" altLang="zh-CN" sz="1400" dirty="0">
                          <a:solidFill>
                            <a:srgbClr val="374154"/>
                          </a:solidFill>
                          <a:latin typeface="Microsoft YaHei" panose="020B0503020204020204" pitchFamily="34" charset="-122"/>
                          <a:ea typeface="Microsoft YaHei" panose="020B0503020204020204" pitchFamily="34" charset="-122"/>
                        </a:rPr>
                        <a:t>64</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FP32+64</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INT32+32</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FP64+4</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Tensor</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Cores</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400" dirty="0">
                          <a:solidFill>
                            <a:srgbClr val="374154"/>
                          </a:solidFill>
                          <a:latin typeface="Microsoft YaHei" panose="020B0503020204020204" pitchFamily="34" charset="-122"/>
                          <a:ea typeface="Microsoft YaHei" panose="020B0503020204020204" pitchFamily="34" charset="-122"/>
                        </a:rPr>
                        <a:t>132</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，每个</a:t>
                      </a:r>
                      <a:r>
                        <a:rPr lang="en-US" altLang="zh-CN" sz="1400" dirty="0">
                          <a:solidFill>
                            <a:srgbClr val="374154"/>
                          </a:solidFill>
                          <a:latin typeface="Microsoft YaHei" panose="020B0503020204020204" pitchFamily="34" charset="-122"/>
                          <a:ea typeface="Microsoft YaHei" panose="020B0503020204020204" pitchFamily="34" charset="-122"/>
                        </a:rPr>
                        <a:t>SM</a:t>
                      </a:r>
                      <a:r>
                        <a:rPr lang="zh-CN" altLang="en-US" sz="1400" dirty="0">
                          <a:solidFill>
                            <a:srgbClr val="374154"/>
                          </a:solidFill>
                          <a:latin typeface="Microsoft YaHei" panose="020B0503020204020204" pitchFamily="34" charset="-122"/>
                          <a:ea typeface="Microsoft YaHei" panose="020B0503020204020204" pitchFamily="34" charset="-122"/>
                        </a:rPr>
                        <a:t>包含</a:t>
                      </a:r>
                      <a:r>
                        <a:rPr lang="en-US" altLang="zh-CN" sz="1400" dirty="0">
                          <a:solidFill>
                            <a:srgbClr val="374154"/>
                          </a:solidFill>
                          <a:latin typeface="Microsoft YaHei" panose="020B0503020204020204" pitchFamily="34" charset="-122"/>
                          <a:ea typeface="Microsoft YaHei" panose="020B0503020204020204" pitchFamily="34" charset="-122"/>
                        </a:rPr>
                        <a:t>128</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FP32+64</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INT32+64</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FP64+4</a:t>
                      </a:r>
                      <a:r>
                        <a:rPr lang="zh-CN" altLang="en-US" sz="1400" dirty="0">
                          <a:solidFill>
                            <a:srgbClr val="374154"/>
                          </a:solidFill>
                          <a:latin typeface="Microsoft YaHei" panose="020B0503020204020204" pitchFamily="34" charset="-122"/>
                          <a:ea typeface="Microsoft YaHei" panose="020B0503020204020204" pitchFamily="34" charset="-122"/>
                        </a:rPr>
                        <a:t>个</a:t>
                      </a:r>
                      <a:r>
                        <a:rPr lang="en-US" altLang="zh-CN" sz="1400" dirty="0">
                          <a:solidFill>
                            <a:srgbClr val="374154"/>
                          </a:solidFill>
                          <a:latin typeface="Microsoft YaHei" panose="020B0503020204020204" pitchFamily="34" charset="-122"/>
                          <a:ea typeface="Microsoft YaHei" panose="020B0503020204020204" pitchFamily="34" charset="-122"/>
                        </a:rPr>
                        <a:t>Tensor</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Cores</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2700429239"/>
                  </a:ext>
                </a:extLst>
              </a:tr>
              <a:tr h="1306850">
                <a:tc>
                  <a:txBody>
                    <a:bodyPr/>
                    <a:lstStyle/>
                    <a:p>
                      <a:pPr algn="l"/>
                      <a:r>
                        <a:rPr lang="zh-CN" altLang="en-US" sz="1400" b="1" dirty="0">
                          <a:solidFill>
                            <a:srgbClr val="374154"/>
                          </a:solidFill>
                          <a:latin typeface="+mj-ea"/>
                          <a:ea typeface="+mj-ea"/>
                        </a:rPr>
                        <a:t>特点</a:t>
                      </a:r>
                      <a:r>
                        <a:rPr lang="en-US" altLang="zh-CN" sz="1400" b="1" dirty="0">
                          <a:solidFill>
                            <a:srgbClr val="374154"/>
                          </a:solidFill>
                          <a:latin typeface="+mj-ea"/>
                          <a:ea typeface="+mj-ea"/>
                        </a:rPr>
                        <a:t>&amp;</a:t>
                      </a:r>
                      <a:r>
                        <a:rPr lang="zh-CN" altLang="en-US" sz="1400" b="1" dirty="0">
                          <a:solidFill>
                            <a:srgbClr val="374154"/>
                          </a:solidFill>
                          <a:latin typeface="+mj-ea"/>
                          <a:ea typeface="+mj-ea"/>
                        </a:rPr>
                        <a:t>优势</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400" dirty="0">
                          <a:solidFill>
                            <a:srgbClr val="374154"/>
                          </a:solidFill>
                          <a:latin typeface="Microsoft YaHei" panose="020B0503020204020204" pitchFamily="34" charset="-122"/>
                          <a:ea typeface="Microsoft YaHei" panose="020B0503020204020204" pitchFamily="34" charset="-122"/>
                        </a:rPr>
                        <a:t>NVLink2.0</a:t>
                      </a:r>
                      <a:r>
                        <a:rPr lang="zh-CN" altLang="en-US" sz="1400" dirty="0">
                          <a:solidFill>
                            <a:srgbClr val="374154"/>
                          </a:solidFill>
                          <a:latin typeface="Microsoft YaHei" panose="020B0503020204020204" pitchFamily="34" charset="-122"/>
                          <a:ea typeface="Microsoft YaHei" panose="020B0503020204020204" pitchFamily="34" charset="-122"/>
                        </a:rPr>
                        <a:t>，</a:t>
                      </a:r>
                      <a:r>
                        <a:rPr lang="en-US" altLang="zh-CN" sz="1400" dirty="0">
                          <a:solidFill>
                            <a:srgbClr val="374154"/>
                          </a:solidFill>
                          <a:latin typeface="Microsoft YaHei" panose="020B0503020204020204" pitchFamily="34" charset="-122"/>
                          <a:ea typeface="Microsoft YaHei" panose="020B0503020204020204" pitchFamily="34" charset="-122"/>
                        </a:rPr>
                        <a:t>Tensor</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Cores</a:t>
                      </a:r>
                      <a:r>
                        <a:rPr lang="zh-CN" altLang="en-US" sz="1400" dirty="0">
                          <a:solidFill>
                            <a:srgbClr val="374154"/>
                          </a:solidFill>
                          <a:latin typeface="Microsoft YaHei" panose="020B0503020204020204" pitchFamily="34" charset="-122"/>
                          <a:ea typeface="Microsoft YaHei" panose="020B0503020204020204" pitchFamily="34" charset="-122"/>
                        </a:rPr>
                        <a:t>第一代，支持</a:t>
                      </a:r>
                      <a:r>
                        <a:rPr lang="en-US" altLang="zh-CN" sz="1400" dirty="0">
                          <a:solidFill>
                            <a:srgbClr val="374154"/>
                          </a:solidFill>
                          <a:latin typeface="Microsoft YaHei" panose="020B0503020204020204" pitchFamily="34" charset="-122"/>
                          <a:ea typeface="Microsoft YaHei" panose="020B0503020204020204" pitchFamily="34" charset="-122"/>
                        </a:rPr>
                        <a:t>AI</a:t>
                      </a:r>
                      <a:r>
                        <a:rPr lang="zh-CN" altLang="en-US" sz="1400" dirty="0">
                          <a:solidFill>
                            <a:srgbClr val="374154"/>
                          </a:solidFill>
                          <a:latin typeface="Microsoft YaHei" panose="020B0503020204020204" pitchFamily="34" charset="-122"/>
                          <a:ea typeface="Microsoft YaHei" panose="020B0503020204020204" pitchFamily="34" charset="-122"/>
                        </a:rPr>
                        <a:t>运算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400" dirty="0">
                          <a:solidFill>
                            <a:srgbClr val="374154"/>
                          </a:solidFill>
                          <a:latin typeface="Microsoft YaHei" panose="020B0503020204020204" pitchFamily="34" charset="-122"/>
                          <a:ea typeface="Microsoft YaHei" panose="020B0503020204020204" pitchFamily="34" charset="-122"/>
                        </a:rPr>
                        <a:t>Tensor</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Core2.0</a:t>
                      </a:r>
                      <a:r>
                        <a:rPr lang="zh-CN" altLang="en-US" sz="1400" dirty="0">
                          <a:solidFill>
                            <a:srgbClr val="374154"/>
                          </a:solidFill>
                          <a:latin typeface="Microsoft YaHei" panose="020B0503020204020204" pitchFamily="34" charset="-122"/>
                          <a:ea typeface="Microsoft YaHei" panose="020B0503020204020204" pitchFamily="34" charset="-122"/>
                        </a:rPr>
                        <a:t>，</a:t>
                      </a:r>
                      <a:r>
                        <a:rPr lang="en-US" altLang="zh-CN" sz="1400" dirty="0">
                          <a:solidFill>
                            <a:srgbClr val="374154"/>
                          </a:solidFill>
                          <a:latin typeface="Microsoft YaHei" panose="020B0503020204020204" pitchFamily="34" charset="-122"/>
                          <a:ea typeface="Microsoft YaHei" panose="020B0503020204020204" pitchFamily="34" charset="-122"/>
                        </a:rPr>
                        <a:t>RT</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Core</a:t>
                      </a:r>
                      <a:r>
                        <a:rPr lang="zh-CN" altLang="en-US" sz="1400" dirty="0">
                          <a:solidFill>
                            <a:srgbClr val="374154"/>
                          </a:solidFill>
                          <a:latin typeface="Microsoft YaHei" panose="020B0503020204020204" pitchFamily="34" charset="-122"/>
                          <a:ea typeface="Microsoft YaHei" panose="020B0503020204020204" pitchFamily="34" charset="-122"/>
                        </a:rPr>
                        <a:t>第一代</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400" dirty="0">
                          <a:solidFill>
                            <a:srgbClr val="374154"/>
                          </a:solidFill>
                          <a:latin typeface="Microsoft YaHei" panose="020B0503020204020204" pitchFamily="34" charset="-122"/>
                          <a:ea typeface="Microsoft YaHei" panose="020B0503020204020204" pitchFamily="34" charset="-122"/>
                        </a:rPr>
                        <a:t>Tensor</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Core3.0</a:t>
                      </a:r>
                      <a:r>
                        <a:rPr lang="zh-CN" altLang="en-US" sz="1400" dirty="0">
                          <a:solidFill>
                            <a:srgbClr val="374154"/>
                          </a:solidFill>
                          <a:latin typeface="Microsoft YaHei" panose="020B0503020204020204" pitchFamily="34" charset="-122"/>
                          <a:ea typeface="Microsoft YaHei" panose="020B0503020204020204" pitchFamily="34" charset="-122"/>
                        </a:rPr>
                        <a:t>，</a:t>
                      </a:r>
                      <a:r>
                        <a:rPr lang="en-US" altLang="zh-CN" sz="1400" dirty="0">
                          <a:solidFill>
                            <a:srgbClr val="374154"/>
                          </a:solidFill>
                          <a:latin typeface="Microsoft YaHei" panose="020B0503020204020204" pitchFamily="34" charset="-122"/>
                          <a:ea typeface="Microsoft YaHei" panose="020B0503020204020204" pitchFamily="34" charset="-122"/>
                        </a:rPr>
                        <a:t>RT</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Core2.0</a:t>
                      </a:r>
                      <a:r>
                        <a:rPr lang="zh-CN" altLang="en-US" sz="1400" dirty="0">
                          <a:solidFill>
                            <a:srgbClr val="374154"/>
                          </a:solidFill>
                          <a:latin typeface="Microsoft YaHei" panose="020B0503020204020204" pitchFamily="34" charset="-122"/>
                          <a:ea typeface="Microsoft YaHei" panose="020B0503020204020204" pitchFamily="34" charset="-122"/>
                        </a:rPr>
                        <a:t>，</a:t>
                      </a:r>
                      <a:r>
                        <a:rPr lang="en-US" altLang="zh-CN" sz="1400" dirty="0">
                          <a:solidFill>
                            <a:srgbClr val="374154"/>
                          </a:solidFill>
                          <a:latin typeface="Microsoft YaHei" panose="020B0503020204020204" pitchFamily="34" charset="-122"/>
                          <a:ea typeface="Microsoft YaHei" panose="020B0503020204020204" pitchFamily="34" charset="-122"/>
                        </a:rPr>
                        <a:t>NVLink3.0</a:t>
                      </a:r>
                      <a:r>
                        <a:rPr lang="zh-CN" altLang="en-US" sz="1400" dirty="0">
                          <a:solidFill>
                            <a:srgbClr val="374154"/>
                          </a:solidFill>
                          <a:latin typeface="Microsoft YaHei" panose="020B0503020204020204" pitchFamily="34" charset="-122"/>
                          <a:ea typeface="Microsoft YaHei" panose="020B0503020204020204" pitchFamily="34" charset="-122"/>
                        </a:rPr>
                        <a:t>，结构稀疏性矩阵</a:t>
                      </a:r>
                      <a:r>
                        <a:rPr lang="en-US" altLang="zh-CN" sz="1400" dirty="0">
                          <a:solidFill>
                            <a:srgbClr val="374154"/>
                          </a:solidFill>
                          <a:latin typeface="Microsoft YaHei" panose="020B0503020204020204" pitchFamily="34" charset="-122"/>
                          <a:ea typeface="Microsoft YaHei" panose="020B0503020204020204" pitchFamily="34" charset="-122"/>
                        </a:rPr>
                        <a:t>MIG1.0</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latinLnBrk="1"/>
                      <a:r>
                        <a:rPr lang="en-US" altLang="zh-CN" sz="1400" dirty="0">
                          <a:solidFill>
                            <a:srgbClr val="374154"/>
                          </a:solidFill>
                          <a:latin typeface="Microsoft YaHei" panose="020B0503020204020204" pitchFamily="34" charset="-122"/>
                          <a:ea typeface="Microsoft YaHei" panose="020B0503020204020204" pitchFamily="34" charset="-122"/>
                        </a:rPr>
                        <a:t>Tensor</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Core4.0</a:t>
                      </a:r>
                      <a:r>
                        <a:rPr lang="zh-CN" altLang="en-US" sz="1400" dirty="0">
                          <a:solidFill>
                            <a:srgbClr val="374154"/>
                          </a:solidFill>
                          <a:latin typeface="Microsoft YaHei" panose="020B0503020204020204" pitchFamily="34" charset="-122"/>
                          <a:ea typeface="Microsoft YaHei" panose="020B0503020204020204" pitchFamily="34" charset="-122"/>
                        </a:rPr>
                        <a:t>，</a:t>
                      </a:r>
                      <a:r>
                        <a:rPr lang="en-US" altLang="zh-CN" sz="1400" dirty="0">
                          <a:solidFill>
                            <a:srgbClr val="374154"/>
                          </a:solidFill>
                          <a:latin typeface="Microsoft YaHei" panose="020B0503020204020204" pitchFamily="34" charset="-122"/>
                          <a:ea typeface="Microsoft YaHei" panose="020B0503020204020204" pitchFamily="34" charset="-122"/>
                        </a:rPr>
                        <a:t>NVlink4.0</a:t>
                      </a:r>
                      <a:r>
                        <a:rPr lang="zh-CN" altLang="en-US" sz="1400" dirty="0">
                          <a:solidFill>
                            <a:srgbClr val="374154"/>
                          </a:solidFill>
                          <a:latin typeface="Microsoft YaHei" panose="020B0503020204020204" pitchFamily="34" charset="-122"/>
                          <a:ea typeface="Microsoft YaHei" panose="020B0503020204020204" pitchFamily="34" charset="-122"/>
                        </a:rPr>
                        <a:t>，结构稀疏性矩阵</a:t>
                      </a:r>
                      <a:r>
                        <a:rPr lang="en-US" altLang="zh-CN" sz="1400" dirty="0">
                          <a:solidFill>
                            <a:srgbClr val="374154"/>
                          </a:solidFill>
                          <a:latin typeface="Microsoft YaHei" panose="020B0503020204020204" pitchFamily="34" charset="-122"/>
                          <a:ea typeface="Microsoft YaHei" panose="020B0503020204020204" pitchFamily="34" charset="-122"/>
                        </a:rPr>
                        <a:t>MIG2.0</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1813788961"/>
                  </a:ext>
                </a:extLst>
              </a:tr>
              <a:tr h="511376">
                <a:tc>
                  <a:txBody>
                    <a:bodyPr/>
                    <a:lstStyle/>
                    <a:p>
                      <a:pPr algn="l"/>
                      <a:r>
                        <a:rPr lang="zh-CN" altLang="en-US" sz="1400" b="1" dirty="0">
                          <a:solidFill>
                            <a:srgbClr val="374154"/>
                          </a:solidFill>
                          <a:latin typeface="+mj-ea"/>
                          <a:ea typeface="+mj-ea"/>
                        </a:rPr>
                        <a:t>纳米制程</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12nm</a:t>
                      </a:r>
                    </a:p>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211</a:t>
                      </a:r>
                      <a:r>
                        <a:rPr lang="zh-CN" altLang="en-US" sz="140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12nm</a:t>
                      </a:r>
                    </a:p>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186</a:t>
                      </a:r>
                      <a:r>
                        <a:rPr lang="zh-CN" altLang="en-US" sz="140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7nm</a:t>
                      </a:r>
                    </a:p>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283</a:t>
                      </a:r>
                      <a:r>
                        <a:rPr lang="zh-CN" altLang="en-US" sz="140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4nm</a:t>
                      </a:r>
                    </a:p>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800</a:t>
                      </a:r>
                      <a:r>
                        <a:rPr lang="zh-CN" altLang="en-US" sz="1400" dirty="0">
                          <a:solidFill>
                            <a:srgbClr val="374154"/>
                          </a:solidFill>
                          <a:latin typeface="Microsoft YaHei" panose="020B0503020204020204" pitchFamily="34" charset="-122"/>
                          <a:ea typeface="Microsoft YaHei" panose="020B0503020204020204" pitchFamily="34" charset="-122"/>
                        </a:rPr>
                        <a:t>亿晶体管</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909445051"/>
                  </a:ext>
                </a:extLst>
              </a:tr>
              <a:tr h="460869">
                <a:tc>
                  <a:txBody>
                    <a:bodyPr/>
                    <a:lstStyle/>
                    <a:p>
                      <a:pPr algn="l"/>
                      <a:r>
                        <a:rPr lang="zh-CN" altLang="en-US" sz="1400" b="1" dirty="0">
                          <a:solidFill>
                            <a:srgbClr val="374154"/>
                          </a:solidFill>
                          <a:latin typeface="+mj-ea"/>
                          <a:ea typeface="+mj-ea"/>
                        </a:rPr>
                        <a:t>代表型号</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V100</a:t>
                      </a:r>
                    </a:p>
                    <a:p>
                      <a:pPr algn="ctr" latinLnBrk="1"/>
                      <a:r>
                        <a:rPr lang="en-US" altLang="zh-CN" sz="1400" dirty="0" err="1">
                          <a:solidFill>
                            <a:srgbClr val="374154"/>
                          </a:solidFill>
                          <a:latin typeface="Microsoft YaHei" panose="020B0503020204020204" pitchFamily="34" charset="-122"/>
                          <a:ea typeface="Microsoft YaHei" panose="020B0503020204020204" pitchFamily="34" charset="-122"/>
                        </a:rPr>
                        <a:t>TiTan</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V</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T4</a:t>
                      </a:r>
                      <a:r>
                        <a:rPr lang="zh-CN" altLang="en-US" sz="1400" dirty="0">
                          <a:solidFill>
                            <a:srgbClr val="374154"/>
                          </a:solidFill>
                          <a:latin typeface="Microsoft YaHei" panose="020B0503020204020204" pitchFamily="34" charset="-122"/>
                          <a:ea typeface="Microsoft YaHei" panose="020B0503020204020204" pitchFamily="34" charset="-122"/>
                        </a:rPr>
                        <a:t>，</a:t>
                      </a:r>
                      <a:r>
                        <a:rPr lang="en-US" altLang="zh-CN" sz="1400" dirty="0">
                          <a:solidFill>
                            <a:srgbClr val="374154"/>
                          </a:solidFill>
                          <a:latin typeface="Microsoft YaHei" panose="020B0503020204020204" pitchFamily="34" charset="-122"/>
                          <a:ea typeface="Microsoft YaHei" panose="020B0503020204020204" pitchFamily="34" charset="-122"/>
                        </a:rPr>
                        <a:t>2080TI</a:t>
                      </a:r>
                    </a:p>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RTX</a:t>
                      </a:r>
                      <a:r>
                        <a:rPr lang="zh-CN" altLang="en-US" sz="1400" dirty="0">
                          <a:solidFill>
                            <a:srgbClr val="374154"/>
                          </a:solidFill>
                          <a:latin typeface="Microsoft YaHei" panose="020B0503020204020204" pitchFamily="34" charset="-122"/>
                          <a:ea typeface="Microsoft YaHei" panose="020B0503020204020204" pitchFamily="34" charset="-122"/>
                        </a:rPr>
                        <a:t> </a:t>
                      </a:r>
                      <a:r>
                        <a:rPr lang="en-US" altLang="zh-CN" sz="1400" dirty="0">
                          <a:solidFill>
                            <a:srgbClr val="374154"/>
                          </a:solidFill>
                          <a:latin typeface="Microsoft YaHei" panose="020B0503020204020204" pitchFamily="34" charset="-122"/>
                          <a:ea typeface="Microsoft YaHei" panose="020B0503020204020204" pitchFamily="34" charset="-122"/>
                        </a:rPr>
                        <a:t>5000</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A100</a:t>
                      </a:r>
                    </a:p>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A30</a:t>
                      </a:r>
                      <a:r>
                        <a:rPr lang="zh-CN" altLang="en-US" sz="1400" dirty="0">
                          <a:solidFill>
                            <a:srgbClr val="374154"/>
                          </a:solidFill>
                          <a:latin typeface="Microsoft YaHei" panose="020B0503020204020204" pitchFamily="34" charset="-122"/>
                          <a:ea typeface="Microsoft YaHei" panose="020B0503020204020204" pitchFamily="34" charset="-122"/>
                        </a:rPr>
                        <a:t>系列</a:t>
                      </a: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tc>
                  <a:txBody>
                    <a:bodyPr/>
                    <a:lstStyle/>
                    <a:p>
                      <a:pPr algn="ctr" latinLnBrk="1"/>
                      <a:r>
                        <a:rPr lang="en-US" altLang="zh-CN" sz="1400" dirty="0">
                          <a:solidFill>
                            <a:srgbClr val="374154"/>
                          </a:solidFill>
                          <a:latin typeface="Microsoft YaHei" panose="020B0503020204020204" pitchFamily="34" charset="-122"/>
                          <a:ea typeface="Microsoft YaHei" panose="020B0503020204020204" pitchFamily="34" charset="-122"/>
                        </a:rPr>
                        <a:t>H100</a:t>
                      </a:r>
                      <a:endParaRPr lang="zh-CN" altLang="en-US" sz="1400" dirty="0">
                        <a:solidFill>
                          <a:srgbClr val="374154"/>
                        </a:solidFill>
                        <a:latin typeface="Microsoft YaHei" panose="020B0503020204020204" pitchFamily="34" charset="-122"/>
                        <a:ea typeface="Microsoft YaHei" panose="020B0503020204020204" pitchFamily="34" charset="-122"/>
                      </a:endParaRPr>
                    </a:p>
                  </a:txBody>
                  <a:tcPr anchor="ctr">
                    <a:lnL w="12700" cap="flat" cmpd="sng" algn="ctr">
                      <a:solidFill>
                        <a:srgbClr val="91D150"/>
                      </a:solidFill>
                      <a:prstDash val="solid"/>
                      <a:round/>
                      <a:headEnd type="none" w="med" len="med"/>
                      <a:tailEnd type="none" w="med" len="med"/>
                    </a:lnL>
                    <a:lnR w="12700" cap="flat" cmpd="sng" algn="ctr">
                      <a:solidFill>
                        <a:srgbClr val="91D150"/>
                      </a:solidFill>
                      <a:prstDash val="solid"/>
                      <a:round/>
                      <a:headEnd type="none" w="med" len="med"/>
                      <a:tailEnd type="none" w="med" len="med"/>
                    </a:lnR>
                    <a:lnT w="12700" cap="flat" cmpd="sng" algn="ctr">
                      <a:solidFill>
                        <a:srgbClr val="91D150"/>
                      </a:solidFill>
                      <a:prstDash val="solid"/>
                      <a:round/>
                      <a:headEnd type="none" w="med" len="med"/>
                      <a:tailEnd type="none" w="med" len="med"/>
                    </a:lnT>
                    <a:lnB w="12700" cap="flat" cmpd="sng" algn="ctr">
                      <a:solidFill>
                        <a:srgbClr val="91D150"/>
                      </a:solidFill>
                      <a:prstDash val="solid"/>
                      <a:round/>
                      <a:headEnd type="none" w="med" len="med"/>
                      <a:tailEnd type="none" w="med" len="med"/>
                    </a:lnB>
                  </a:tcPr>
                </a:tc>
                <a:extLst>
                  <a:ext uri="{0D108BD9-81ED-4DB2-BD59-A6C34878D82A}">
                    <a16:rowId xmlns:a16="http://schemas.microsoft.com/office/drawing/2014/main" val="4092808874"/>
                  </a:ext>
                </a:extLst>
              </a:tr>
            </a:tbl>
          </a:graphicData>
        </a:graphic>
      </p:graphicFrame>
    </p:spTree>
    <p:extLst>
      <p:ext uri="{BB962C8B-B14F-4D97-AF65-F5344CB8AC3E}">
        <p14:creationId xmlns:p14="http://schemas.microsoft.com/office/powerpoint/2010/main" val="1746740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47D78133-2516-4948-94ED-096816139B99}"/>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Turing</a:t>
            </a:r>
            <a:r>
              <a:rPr kumimoji="1" lang="zh-CN" altLang="en-US" sz="9600" b="1" dirty="0">
                <a:solidFill>
                  <a:srgbClr val="91D150"/>
                </a:solidFill>
                <a:latin typeface="Futura Medium" panose="020B0602020204020303" pitchFamily="34" charset="-79"/>
                <a:cs typeface="Futura Medium" panose="020B0602020204020303" pitchFamily="34" charset="-79"/>
              </a:rPr>
              <a:t> 架构</a:t>
            </a:r>
          </a:p>
        </p:txBody>
      </p:sp>
    </p:spTree>
    <p:extLst>
      <p:ext uri="{BB962C8B-B14F-4D97-AF65-F5344CB8AC3E}">
        <p14:creationId xmlns:p14="http://schemas.microsoft.com/office/powerpoint/2010/main" val="3762065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7706AC7-80C4-924D-BC85-CEF961040FAE}"/>
              </a:ext>
            </a:extLst>
          </p:cNvPr>
          <p:cNvSpPr>
            <a:spLocks noGrp="1"/>
          </p:cNvSpPr>
          <p:nvPr>
            <p:ph type="title"/>
          </p:nvPr>
        </p:nvSpPr>
        <p:spPr/>
        <p:txBody>
          <a:bodyPr/>
          <a:lstStyle/>
          <a:p>
            <a:r>
              <a:rPr lang="en-US" altLang="zh-CN" dirty="0"/>
              <a:t>Turing</a:t>
            </a:r>
            <a:r>
              <a:rPr lang="zh-CN" altLang="en-US" dirty="0"/>
              <a:t> 图灵架构</a:t>
            </a:r>
          </a:p>
        </p:txBody>
      </p:sp>
      <p:pic>
        <p:nvPicPr>
          <p:cNvPr id="7" name="图片 6">
            <a:extLst>
              <a:ext uri="{FF2B5EF4-FFF2-40B4-BE49-F238E27FC236}">
                <a16:creationId xmlns:a16="http://schemas.microsoft.com/office/drawing/2014/main" id="{63E0D078-E482-0743-99FE-5E63386FA0A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98581" y="1328588"/>
            <a:ext cx="3051180" cy="5112568"/>
          </a:xfrm>
          <a:prstGeom prst="rect">
            <a:avLst/>
          </a:prstGeom>
        </p:spPr>
      </p:pic>
      <p:pic>
        <p:nvPicPr>
          <p:cNvPr id="8" name="图片 7">
            <a:extLst>
              <a:ext uri="{FF2B5EF4-FFF2-40B4-BE49-F238E27FC236}">
                <a16:creationId xmlns:a16="http://schemas.microsoft.com/office/drawing/2014/main" id="{AFD04E2C-D456-8E47-96FD-E1F284C74B4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7821" y="1268760"/>
            <a:ext cx="6264696" cy="5232224"/>
          </a:xfrm>
          <a:prstGeom prst="rect">
            <a:avLst/>
          </a:prstGeom>
        </p:spPr>
      </p:pic>
    </p:spTree>
    <p:extLst>
      <p:ext uri="{BB962C8B-B14F-4D97-AF65-F5344CB8AC3E}">
        <p14:creationId xmlns:p14="http://schemas.microsoft.com/office/powerpoint/2010/main" val="926194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D1A21B9-1DA9-7F41-8424-8F7CFCF9A678}"/>
              </a:ext>
            </a:extLst>
          </p:cNvPr>
          <p:cNvSpPr>
            <a:spLocks noGrp="1"/>
          </p:cNvSpPr>
          <p:nvPr>
            <p:ph type="title"/>
          </p:nvPr>
        </p:nvSpPr>
        <p:spPr/>
        <p:txBody>
          <a:bodyPr/>
          <a:lstStyle/>
          <a:p>
            <a:r>
              <a:rPr lang="en-US" altLang="zh-CN" dirty="0"/>
              <a:t>Turing</a:t>
            </a:r>
            <a:r>
              <a:rPr lang="zh-CN" altLang="en-US" dirty="0"/>
              <a:t> 图灵架构</a:t>
            </a:r>
          </a:p>
        </p:txBody>
      </p:sp>
      <p:sp>
        <p:nvSpPr>
          <p:cNvPr id="7" name="内容占位符 6">
            <a:extLst>
              <a:ext uri="{FF2B5EF4-FFF2-40B4-BE49-F238E27FC236}">
                <a16:creationId xmlns:a16="http://schemas.microsoft.com/office/drawing/2014/main" id="{44FAAC1E-5D36-6E4F-9B5B-2FEA45EF6898}"/>
              </a:ext>
            </a:extLst>
          </p:cNvPr>
          <p:cNvSpPr>
            <a:spLocks noGrp="1"/>
          </p:cNvSpPr>
          <p:nvPr>
            <p:ph sz="half" idx="1"/>
          </p:nvPr>
        </p:nvSpPr>
        <p:spPr>
          <a:xfrm>
            <a:off x="623636" y="1412776"/>
            <a:ext cx="6482857" cy="4608512"/>
          </a:xfrm>
        </p:spPr>
        <p:txBody>
          <a:bodyPr/>
          <a:lstStyle/>
          <a:p>
            <a:pPr marL="457200" indent="-457200">
              <a:buFont typeface="+mj-lt"/>
              <a:buAutoNum type="arabicPeriod"/>
            </a:pPr>
            <a:r>
              <a:rPr lang="zh-CN" altLang="en-US" dirty="0"/>
              <a:t>随着深度学习模型的量化部署也渐渐成熟，</a:t>
            </a:r>
            <a:r>
              <a:rPr lang="en-US" altLang="zh-CN" dirty="0"/>
              <a:t>Turing</a:t>
            </a:r>
            <a:r>
              <a:rPr lang="zh-CN" altLang="en-US" dirty="0"/>
              <a:t> 架构中的 </a:t>
            </a:r>
            <a:r>
              <a:rPr lang="en-US" altLang="zh-CN" dirty="0"/>
              <a:t>Tensor Core</a:t>
            </a:r>
            <a:r>
              <a:rPr lang="zh-CN" altLang="en-US" dirty="0"/>
              <a:t> 增加了对 </a:t>
            </a:r>
            <a:r>
              <a:rPr lang="en-US" altLang="zh-CN" dirty="0"/>
              <a:t>INT8/INT4/Binary</a:t>
            </a:r>
            <a:r>
              <a:rPr lang="zh-CN" altLang="en-US" dirty="0"/>
              <a:t>的支持，为加速 </a:t>
            </a:r>
            <a:r>
              <a:rPr lang="en-US" altLang="zh-CN" dirty="0"/>
              <a:t>deep learning</a:t>
            </a:r>
            <a:r>
              <a:rPr lang="zh-CN" altLang="en-US" dirty="0"/>
              <a:t> 的 </a:t>
            </a:r>
            <a:r>
              <a:rPr lang="en-US" altLang="zh-CN" dirty="0"/>
              <a:t>inference</a:t>
            </a:r>
            <a:r>
              <a:rPr lang="zh-CN" altLang="en-US" dirty="0"/>
              <a:t>。</a:t>
            </a:r>
            <a:endParaRPr lang="en-US" altLang="zh-CN" dirty="0"/>
          </a:p>
          <a:p>
            <a:pPr marL="457200" indent="-457200">
              <a:buFont typeface="+mj-lt"/>
              <a:buAutoNum type="arabicPeriod"/>
            </a:pPr>
            <a:r>
              <a:rPr lang="en-US" altLang="zh-CN" dirty="0"/>
              <a:t>RT Core</a:t>
            </a:r>
            <a:r>
              <a:rPr lang="zh-CN" altLang="en-US" dirty="0"/>
              <a:t> </a:t>
            </a:r>
            <a:r>
              <a:rPr lang="en-US" altLang="zh-CN" dirty="0"/>
              <a:t>(Ray Tracing Core)</a:t>
            </a:r>
            <a:r>
              <a:rPr lang="zh-CN" altLang="en-US" dirty="0"/>
              <a:t>，主要用来做三角形与光线的求交，并通过</a:t>
            </a:r>
            <a:r>
              <a:rPr lang="en-US" altLang="zh-CN" dirty="0"/>
              <a:t>BVH</a:t>
            </a:r>
            <a:r>
              <a:rPr lang="zh-CN" altLang="en-US" dirty="0"/>
              <a:t>结构加速三角形的遍历。由于布置在</a:t>
            </a:r>
            <a:r>
              <a:rPr lang="en-US" altLang="zh-CN" dirty="0"/>
              <a:t>block</a:t>
            </a:r>
            <a:r>
              <a:rPr lang="zh-CN" altLang="en-US" dirty="0"/>
              <a:t>之外，相对于普通</a:t>
            </a:r>
            <a:r>
              <a:rPr lang="en-US" altLang="zh-CN" dirty="0"/>
              <a:t>ALU</a:t>
            </a:r>
            <a:r>
              <a:rPr lang="zh-CN" altLang="en-US" dirty="0"/>
              <a:t>计算来说是异步。里面分成两个部分，一部分检测碰撞盒来剔除面片，另一部分做真正的相交测试。</a:t>
            </a:r>
            <a:br>
              <a:rPr lang="zh-CN" altLang="en-US" dirty="0"/>
            </a:br>
            <a:endParaRPr lang="en-US" altLang="zh-CN" dirty="0"/>
          </a:p>
          <a:p>
            <a:pPr marL="457200" indent="-457200">
              <a:buFont typeface="+mj-lt"/>
              <a:buAutoNum type="arabicPeriod"/>
            </a:pPr>
            <a:endParaRPr lang="zh-CN" altLang="en-US" dirty="0"/>
          </a:p>
        </p:txBody>
      </p:sp>
      <p:pic>
        <p:nvPicPr>
          <p:cNvPr id="2" name="图片 1">
            <a:extLst>
              <a:ext uri="{FF2B5EF4-FFF2-40B4-BE49-F238E27FC236}">
                <a16:creationId xmlns:a16="http://schemas.microsoft.com/office/drawing/2014/main" id="{DF7C5958-6973-2942-8F47-7564E3A7E49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50509" y="1394774"/>
            <a:ext cx="3871751" cy="4752528"/>
          </a:xfrm>
          <a:prstGeom prst="rect">
            <a:avLst/>
          </a:prstGeom>
        </p:spPr>
      </p:pic>
    </p:spTree>
    <p:extLst>
      <p:ext uri="{BB962C8B-B14F-4D97-AF65-F5344CB8AC3E}">
        <p14:creationId xmlns:p14="http://schemas.microsoft.com/office/powerpoint/2010/main" val="3755196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32438</TotalTime>
  <Words>2053</Words>
  <Application>Microsoft Macintosh PowerPoint</Application>
  <PresentationFormat>自定义</PresentationFormat>
  <Paragraphs>257</Paragraphs>
  <Slides>28</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28</vt:i4>
      </vt:variant>
    </vt:vector>
  </HeadingPairs>
  <TitlesOfParts>
    <vt:vector size="47"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Thankyou</vt:lpstr>
      <vt:lpstr>AI 芯片</vt:lpstr>
      <vt:lpstr>PowerPoint 演示文稿</vt:lpstr>
      <vt:lpstr>PowerPoint 演示文稿</vt:lpstr>
      <vt:lpstr>PowerPoint 演示文稿</vt:lpstr>
      <vt:lpstr>NVIDIA GPU架构发展</vt:lpstr>
      <vt:lpstr>NVIDIA GPU架构发展</vt:lpstr>
      <vt:lpstr>PowerPoint 演示文稿</vt:lpstr>
      <vt:lpstr>Turing 图灵架构</vt:lpstr>
      <vt:lpstr>Turing 图灵架构</vt:lpstr>
      <vt:lpstr>Turing 图灵架构</vt:lpstr>
      <vt:lpstr>Turing 图灵架构</vt:lpstr>
      <vt:lpstr>Turing 图灵架构</vt:lpstr>
      <vt:lpstr>PowerPoint 演示文稿</vt:lpstr>
      <vt:lpstr>Ampere 安培架构</vt:lpstr>
      <vt:lpstr>Ampere 安培架构</vt:lpstr>
      <vt:lpstr>Ampere 安培架构</vt:lpstr>
      <vt:lpstr>Ampere 安培架构</vt:lpstr>
      <vt:lpstr>Ampere 安培架构</vt:lpstr>
      <vt:lpstr>Ampere 安培架构</vt:lpstr>
      <vt:lpstr>PowerPoint 演示文稿</vt:lpstr>
      <vt:lpstr>Hopper 赫柏架构</vt:lpstr>
      <vt:lpstr>Hopper 赫柏架构</vt:lpstr>
      <vt:lpstr>Hopper 赫柏架构</vt:lpstr>
      <vt:lpstr>Hopper 赫柏架构</vt:lpstr>
      <vt:lpstr>Hopper 赫柏架构</vt:lpstr>
      <vt:lpstr>PowerPoint 演示文稿</vt:lpstr>
      <vt:lpstr>Reference 引用&amp;参考</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5430</cp:revision>
  <dcterms:created xsi:type="dcterms:W3CDTF">2015-01-14T10:38:57Z</dcterms:created>
  <dcterms:modified xsi:type="dcterms:W3CDTF">2023-04-15T04:10:06Z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